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304" r:id="rId2"/>
    <p:sldId id="422" r:id="rId3"/>
    <p:sldId id="425" r:id="rId4"/>
    <p:sldId id="337" r:id="rId5"/>
    <p:sldId id="423" r:id="rId6"/>
    <p:sldId id="388" r:id="rId7"/>
    <p:sldId id="389" r:id="rId8"/>
    <p:sldId id="390" r:id="rId9"/>
    <p:sldId id="424" r:id="rId10"/>
    <p:sldId id="362" r:id="rId11"/>
    <p:sldId id="363" r:id="rId12"/>
    <p:sldId id="364" r:id="rId13"/>
    <p:sldId id="365" r:id="rId14"/>
    <p:sldId id="421" r:id="rId15"/>
    <p:sldId id="307" r:id="rId16"/>
    <p:sldId id="339" r:id="rId17"/>
    <p:sldId id="426" r:id="rId18"/>
    <p:sldId id="429" r:id="rId19"/>
    <p:sldId id="430" r:id="rId20"/>
    <p:sldId id="434" r:id="rId21"/>
    <p:sldId id="432" r:id="rId22"/>
    <p:sldId id="435" r:id="rId23"/>
    <p:sldId id="438" r:id="rId24"/>
    <p:sldId id="437" r:id="rId25"/>
    <p:sldId id="439" r:id="rId26"/>
    <p:sldId id="441" r:id="rId27"/>
    <p:sldId id="440" r:id="rId28"/>
    <p:sldId id="442" r:id="rId29"/>
    <p:sldId id="443" r:id="rId30"/>
    <p:sldId id="444" r:id="rId31"/>
    <p:sldId id="445" r:id="rId32"/>
    <p:sldId id="446" r:id="rId33"/>
    <p:sldId id="436" r:id="rId34"/>
    <p:sldId id="431" r:id="rId35"/>
    <p:sldId id="428" r:id="rId36"/>
    <p:sldId id="427" r:id="rId37"/>
    <p:sldId id="447" r:id="rId38"/>
    <p:sldId id="448" r:id="rId39"/>
    <p:sldId id="449" r:id="rId40"/>
    <p:sldId id="419" r:id="rId41"/>
    <p:sldId id="420" r:id="rId42"/>
    <p:sldId id="340" r:id="rId43"/>
    <p:sldId id="313" r:id="rId44"/>
    <p:sldId id="314" r:id="rId45"/>
    <p:sldId id="315" r:id="rId46"/>
    <p:sldId id="386" r:id="rId47"/>
    <p:sldId id="404" r:id="rId48"/>
    <p:sldId id="405" r:id="rId49"/>
    <p:sldId id="407" r:id="rId50"/>
    <p:sldId id="408" r:id="rId51"/>
    <p:sldId id="409" r:id="rId52"/>
    <p:sldId id="406" r:id="rId53"/>
    <p:sldId id="360" r:id="rId54"/>
    <p:sldId id="316" r:id="rId55"/>
    <p:sldId id="317" r:id="rId56"/>
    <p:sldId id="318" r:id="rId57"/>
    <p:sldId id="319" r:id="rId58"/>
    <p:sldId id="320" r:id="rId59"/>
    <p:sldId id="322" r:id="rId60"/>
    <p:sldId id="321" r:id="rId61"/>
    <p:sldId id="324" r:id="rId62"/>
    <p:sldId id="325" r:id="rId63"/>
    <p:sldId id="323" r:id="rId64"/>
    <p:sldId id="400" r:id="rId65"/>
    <p:sldId id="361" r:id="rId66"/>
    <p:sldId id="326" r:id="rId67"/>
    <p:sldId id="327" r:id="rId68"/>
    <p:sldId id="328" r:id="rId69"/>
    <p:sldId id="329" r:id="rId70"/>
    <p:sldId id="330" r:id="rId71"/>
    <p:sldId id="331" r:id="rId72"/>
    <p:sldId id="333" r:id="rId73"/>
    <p:sldId id="334" r:id="rId74"/>
    <p:sldId id="367" r:id="rId75"/>
    <p:sldId id="417" r:id="rId76"/>
    <p:sldId id="342" r:id="rId77"/>
    <p:sldId id="343" r:id="rId78"/>
    <p:sldId id="344" r:id="rId79"/>
    <p:sldId id="350" r:id="rId80"/>
    <p:sldId id="370" r:id="rId81"/>
    <p:sldId id="371" r:id="rId82"/>
    <p:sldId id="345" r:id="rId83"/>
    <p:sldId id="372" r:id="rId84"/>
    <p:sldId id="373" r:id="rId85"/>
    <p:sldId id="369" r:id="rId86"/>
    <p:sldId id="366" r:id="rId87"/>
    <p:sldId id="349" r:id="rId88"/>
    <p:sldId id="399" r:id="rId89"/>
    <p:sldId id="410" r:id="rId90"/>
    <p:sldId id="411" r:id="rId91"/>
    <p:sldId id="412" r:id="rId92"/>
    <p:sldId id="413" r:id="rId93"/>
    <p:sldId id="414" r:id="rId94"/>
    <p:sldId id="312" r:id="rId95"/>
    <p:sldId id="416" r:id="rId96"/>
    <p:sldId id="368" r:id="rId97"/>
    <p:sldId id="347" r:id="rId98"/>
    <p:sldId id="377" r:id="rId99"/>
    <p:sldId id="381" r:id="rId100"/>
    <p:sldId id="382" r:id="rId101"/>
    <p:sldId id="383" r:id="rId102"/>
    <p:sldId id="384" r:id="rId103"/>
    <p:sldId id="282" r:id="rId104"/>
    <p:sldId id="418" r:id="rId105"/>
    <p:sldId id="398" r:id="rId106"/>
    <p:sldId id="395" r:id="rId107"/>
    <p:sldId id="281" r:id="rId108"/>
    <p:sldId id="397"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89815" autoAdjust="0"/>
  </p:normalViewPr>
  <p:slideViewPr>
    <p:cSldViewPr>
      <p:cViewPr varScale="1">
        <p:scale>
          <a:sx n="58" d="100"/>
          <a:sy n="58" d="100"/>
        </p:scale>
        <p:origin x="1480" y="56"/>
      </p:cViewPr>
      <p:guideLst>
        <p:guide orient="horz" pos="2160"/>
        <p:guide pos="2880"/>
      </p:guideLst>
    </p:cSldViewPr>
  </p:slideViewPr>
  <p:outlineViewPr>
    <p:cViewPr>
      <p:scale>
        <a:sx n="33" d="100"/>
        <a:sy n="33" d="100"/>
      </p:scale>
      <p:origin x="0" y="200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_rels/data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diagrams/_rels/data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diagrams/_rels/data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2A2E8-810C-472B-8715-3C2DF5AC26EF}" type="doc">
      <dgm:prSet loTypeId="urn:microsoft.com/office/officeart/2005/8/layout/pList2" loCatId="list" qsTypeId="urn:microsoft.com/office/officeart/2005/8/quickstyle/simple1" qsCatId="simple" csTypeId="urn:microsoft.com/office/officeart/2005/8/colors/accent1_2" csCatId="accent1" phldr="1"/>
      <dgm:spPr/>
    </dgm:pt>
    <dgm:pt modelId="{41DA2306-7129-4C03-BB71-67F8CE5A441D}">
      <dgm:prSet phldrT="[טקסט]"/>
      <dgm:spPr/>
      <dgm:t>
        <a:bodyPr/>
        <a:lstStyle/>
        <a:p>
          <a:r>
            <a:rPr lang="en-US" sz="1600" dirty="0"/>
            <a:t>Address</a:t>
          </a:r>
        </a:p>
      </dgm:t>
    </dgm:pt>
    <dgm:pt modelId="{B45DD0E0-D7E5-4E0B-8A6E-A62DB6DD68D9}" type="parTrans" cxnId="{8BAFFBD0-14D8-4312-8997-1C1D79D404F9}">
      <dgm:prSet/>
      <dgm:spPr/>
      <dgm:t>
        <a:bodyPr/>
        <a:lstStyle/>
        <a:p>
          <a:endParaRPr lang="en-US"/>
        </a:p>
      </dgm:t>
    </dgm:pt>
    <dgm:pt modelId="{E9BBABA9-B206-40B8-AB91-D406697069EC}" type="sibTrans" cxnId="{8BAFFBD0-14D8-4312-8997-1C1D79D404F9}">
      <dgm:prSet/>
      <dgm:spPr/>
      <dgm:t>
        <a:bodyPr/>
        <a:lstStyle/>
        <a:p>
          <a:endParaRPr lang="en-US"/>
        </a:p>
      </dgm:t>
    </dgm:pt>
    <dgm:pt modelId="{7847B5AF-F638-4729-97A5-ACC17AD1646F}">
      <dgm:prSet phldrT="[טקסט]"/>
      <dgm:spPr/>
      <dgm:t>
        <a:bodyPr/>
        <a:lstStyle/>
        <a:p>
          <a:r>
            <a:rPr lang="en-US" sz="1600" dirty="0"/>
            <a:t>Public &amp; Private key</a:t>
          </a:r>
        </a:p>
      </dgm:t>
    </dgm:pt>
    <dgm:pt modelId="{F4FD5FC8-0AC4-4726-98D0-DE34D582C10B}" type="parTrans" cxnId="{C507797F-F471-48AE-8CD2-F154F703C64B}">
      <dgm:prSet/>
      <dgm:spPr/>
      <dgm:t>
        <a:bodyPr/>
        <a:lstStyle/>
        <a:p>
          <a:endParaRPr lang="en-US"/>
        </a:p>
      </dgm:t>
    </dgm:pt>
    <dgm:pt modelId="{7D77209A-1A25-45D5-8097-4BBC9305537E}" type="sibTrans" cxnId="{C507797F-F471-48AE-8CD2-F154F703C64B}">
      <dgm:prSet/>
      <dgm:spPr/>
      <dgm:t>
        <a:bodyPr/>
        <a:lstStyle/>
        <a:p>
          <a:endParaRPr lang="en-US"/>
        </a:p>
      </dgm:t>
    </dgm:pt>
    <dgm:pt modelId="{533EBCFF-5397-404F-AF87-2851D1D9B671}">
      <dgm:prSet phldrT="[טקסט]"/>
      <dgm:spPr/>
      <dgm:t>
        <a:bodyPr/>
        <a:lstStyle/>
        <a:p>
          <a:r>
            <a:rPr lang="en-US" sz="1600" dirty="0"/>
            <a:t>Signature</a:t>
          </a:r>
        </a:p>
      </dgm:t>
    </dgm:pt>
    <dgm:pt modelId="{6D2939CB-00B1-4435-81A2-7E635AB3B1A5}" type="parTrans" cxnId="{69D94A28-78AF-4E46-A7CA-5D76E5D5CDA8}">
      <dgm:prSet/>
      <dgm:spPr/>
      <dgm:t>
        <a:bodyPr/>
        <a:lstStyle/>
        <a:p>
          <a:endParaRPr lang="en-US"/>
        </a:p>
      </dgm:t>
    </dgm:pt>
    <dgm:pt modelId="{75E7E35D-8191-40C3-AE0B-D4D7A8C1C931}" type="sibTrans" cxnId="{69D94A28-78AF-4E46-A7CA-5D76E5D5CDA8}">
      <dgm:prSet/>
      <dgm:spPr/>
      <dgm:t>
        <a:bodyPr/>
        <a:lstStyle/>
        <a:p>
          <a:endParaRPr lang="en-US"/>
        </a:p>
      </dgm:t>
    </dgm:pt>
    <dgm:pt modelId="{F775A45D-B6A2-4F1F-8BDF-1C22C632D3F2}">
      <dgm:prSet phldrT="[טקסט]"/>
      <dgm:spPr/>
      <dgm:t>
        <a:bodyPr/>
        <a:lstStyle/>
        <a:p>
          <a:r>
            <a:rPr lang="en-US" sz="1600" dirty="0"/>
            <a:t>Transaction</a:t>
          </a:r>
        </a:p>
      </dgm:t>
    </dgm:pt>
    <dgm:pt modelId="{47A56660-F165-4BE8-99E4-6B10EFA8CA08}" type="parTrans" cxnId="{CBD6B4BC-4826-4E5D-9C9A-CD44F925C5E3}">
      <dgm:prSet/>
      <dgm:spPr/>
      <dgm:t>
        <a:bodyPr/>
        <a:lstStyle/>
        <a:p>
          <a:endParaRPr lang="en-US"/>
        </a:p>
      </dgm:t>
    </dgm:pt>
    <dgm:pt modelId="{CF01E198-D0BD-48C5-8654-0CF3E159C296}" type="sibTrans" cxnId="{CBD6B4BC-4826-4E5D-9C9A-CD44F925C5E3}">
      <dgm:prSet/>
      <dgm:spPr/>
      <dgm:t>
        <a:bodyPr/>
        <a:lstStyle/>
        <a:p>
          <a:endParaRPr lang="en-US"/>
        </a:p>
      </dgm:t>
    </dgm:pt>
    <dgm:pt modelId="{EC5FE7E5-38B6-4280-88A7-B34B22CA4610}">
      <dgm:prSet phldrT="[טקסט]" custT="1"/>
      <dgm:spPr/>
      <dgm:t>
        <a:bodyPr/>
        <a:lstStyle/>
        <a:p>
          <a:r>
            <a:rPr lang="en-US" sz="2000" b="1" dirty="0"/>
            <a:t>Trustworthy Ledger</a:t>
          </a:r>
        </a:p>
        <a:p>
          <a:endParaRPr lang="en-US" sz="2000" dirty="0"/>
        </a:p>
      </dgm:t>
    </dgm:pt>
    <dgm:pt modelId="{D0E3B0C5-76C2-4B53-9192-41C3F2A72F4F}" type="parTrans" cxnId="{C1D13846-C4A7-4739-ADF8-5A0D9C589487}">
      <dgm:prSet/>
      <dgm:spPr/>
      <dgm:t>
        <a:bodyPr/>
        <a:lstStyle/>
        <a:p>
          <a:endParaRPr lang="en-US"/>
        </a:p>
      </dgm:t>
    </dgm:pt>
    <dgm:pt modelId="{EFA0926B-ADA3-4AF5-BE53-42A67C644941}" type="sibTrans" cxnId="{C1D13846-C4A7-4739-ADF8-5A0D9C589487}">
      <dgm:prSet/>
      <dgm:spPr/>
      <dgm:t>
        <a:bodyPr/>
        <a:lstStyle/>
        <a:p>
          <a:endParaRPr lang="en-US"/>
        </a:p>
      </dgm:t>
    </dgm:pt>
    <dgm:pt modelId="{E05E00D1-9E31-4EF2-A42B-CC11C0AD1EA9}">
      <dgm:prSet phldrT="[טקסט]"/>
      <dgm:spPr/>
      <dgm:t>
        <a:bodyPr/>
        <a:lstStyle/>
        <a:p>
          <a:r>
            <a:rPr lang="en-US" sz="1600" dirty="0"/>
            <a:t>Cryptocurrency</a:t>
          </a:r>
        </a:p>
      </dgm:t>
    </dgm:pt>
    <dgm:pt modelId="{D3ABEB96-898C-47DE-9441-31A54D22814E}" type="parTrans" cxnId="{AB161E53-4283-4BAE-B42E-E245A04519A2}">
      <dgm:prSet/>
      <dgm:spPr/>
      <dgm:t>
        <a:bodyPr/>
        <a:lstStyle/>
        <a:p>
          <a:endParaRPr lang="en-US"/>
        </a:p>
      </dgm:t>
    </dgm:pt>
    <dgm:pt modelId="{E3B750FD-DEA9-468D-AF74-8A1CD5776C86}" type="sibTrans" cxnId="{AB161E53-4283-4BAE-B42E-E245A04519A2}">
      <dgm:prSet/>
      <dgm:spPr/>
      <dgm:t>
        <a:bodyPr/>
        <a:lstStyle/>
        <a:p>
          <a:endParaRPr lang="en-US"/>
        </a:p>
      </dgm:t>
    </dgm:pt>
    <dgm:pt modelId="{4DB49B65-2E42-4CE2-8B21-A24001CDF2EE}">
      <dgm:prSet phldrT="[טקסט]"/>
      <dgm:spPr/>
      <dgm:t>
        <a:bodyPr/>
        <a:lstStyle/>
        <a:p>
          <a:r>
            <a:rPr lang="en-US" b="1" dirty="0"/>
            <a:t>Trustworthy Contracts</a:t>
          </a:r>
        </a:p>
        <a:p>
          <a:endParaRPr lang="en-US" dirty="0"/>
        </a:p>
      </dgm:t>
    </dgm:pt>
    <dgm:pt modelId="{8C933A2E-25F0-4E18-AA7B-6B525FF14AA7}" type="parTrans" cxnId="{825AD21A-7BCD-4B07-9258-8629C25C26A0}">
      <dgm:prSet/>
      <dgm:spPr/>
      <dgm:t>
        <a:bodyPr/>
        <a:lstStyle/>
        <a:p>
          <a:endParaRPr lang="en-US"/>
        </a:p>
      </dgm:t>
    </dgm:pt>
    <dgm:pt modelId="{DC5B8018-F8B4-49F1-B5F8-78EE61780760}" type="sibTrans" cxnId="{825AD21A-7BCD-4B07-9258-8629C25C26A0}">
      <dgm:prSet/>
      <dgm:spPr/>
      <dgm:t>
        <a:bodyPr/>
        <a:lstStyle/>
        <a:p>
          <a:endParaRPr lang="en-US"/>
        </a:p>
      </dgm:t>
    </dgm:pt>
    <dgm:pt modelId="{A07138A5-A7EE-4A61-AEF0-A5EEB00A32F1}">
      <dgm:prSet phldrT="[טקסט]"/>
      <dgm:spPr/>
      <dgm:t>
        <a:bodyPr/>
        <a:lstStyle/>
        <a:p>
          <a:r>
            <a:rPr lang="en-US"/>
            <a:t>Payments based on events</a:t>
          </a:r>
          <a:endParaRPr lang="en-US" dirty="0"/>
        </a:p>
      </dgm:t>
    </dgm:pt>
    <dgm:pt modelId="{3D09B466-D5F1-4F89-97EC-B303F5117C5C}" type="parTrans" cxnId="{48A2930D-7959-4D51-BBAB-64FD6A93BF96}">
      <dgm:prSet/>
      <dgm:spPr/>
      <dgm:t>
        <a:bodyPr/>
        <a:lstStyle/>
        <a:p>
          <a:endParaRPr lang="en-US"/>
        </a:p>
      </dgm:t>
    </dgm:pt>
    <dgm:pt modelId="{3DA4D2A7-0B05-4E5B-862E-EBBB39322AA3}" type="sibTrans" cxnId="{48A2930D-7959-4D51-BBAB-64FD6A93BF96}">
      <dgm:prSet/>
      <dgm:spPr/>
      <dgm:t>
        <a:bodyPr/>
        <a:lstStyle/>
        <a:p>
          <a:endParaRPr lang="en-US"/>
        </a:p>
      </dgm:t>
    </dgm:pt>
    <dgm:pt modelId="{BF602F70-8C50-4DDC-8479-C038BD7792DB}">
      <dgm:prSet phldrT="[טקסט]"/>
      <dgm:spPr/>
      <dgm:t>
        <a:bodyPr/>
        <a:lstStyle/>
        <a:p>
          <a:r>
            <a:rPr lang="en-US" b="1" dirty="0"/>
            <a:t>Decentralized applications</a:t>
          </a:r>
        </a:p>
        <a:p>
          <a:endParaRPr lang="en-US" dirty="0"/>
        </a:p>
      </dgm:t>
    </dgm:pt>
    <dgm:pt modelId="{DCFC8528-59E3-4F2B-94C1-5821B110CA8B}" type="parTrans" cxnId="{38B66C52-DC09-4BE3-AAE6-FF2051D1DB71}">
      <dgm:prSet/>
      <dgm:spPr/>
      <dgm:t>
        <a:bodyPr/>
        <a:lstStyle/>
        <a:p>
          <a:endParaRPr lang="en-US"/>
        </a:p>
      </dgm:t>
    </dgm:pt>
    <dgm:pt modelId="{352965EA-9B90-41C4-BD6E-0EC0B31E8CAA}" type="sibTrans" cxnId="{38B66C52-DC09-4BE3-AAE6-FF2051D1DB71}">
      <dgm:prSet/>
      <dgm:spPr/>
      <dgm:t>
        <a:bodyPr/>
        <a:lstStyle/>
        <a:p>
          <a:endParaRPr lang="en-US"/>
        </a:p>
      </dgm:t>
    </dgm:pt>
    <dgm:pt modelId="{5314FF8F-E527-4B61-86FD-0E51EB369B85}">
      <dgm:prSet phldrT="[טקסט]"/>
      <dgm:spPr/>
      <dgm:t>
        <a:bodyPr/>
        <a:lstStyle/>
        <a:p>
          <a:r>
            <a:rPr lang="en-US" dirty="0"/>
            <a:t>Data</a:t>
          </a:r>
        </a:p>
      </dgm:t>
    </dgm:pt>
    <dgm:pt modelId="{DC1BCEA1-21D8-47C7-A1CA-56A1CE7B4E8B}" type="parTrans" cxnId="{4494D712-5C63-4FAF-A1C6-5BE9265D18B6}">
      <dgm:prSet/>
      <dgm:spPr/>
      <dgm:t>
        <a:bodyPr/>
        <a:lstStyle/>
        <a:p>
          <a:endParaRPr lang="en-US"/>
        </a:p>
      </dgm:t>
    </dgm:pt>
    <dgm:pt modelId="{27DD3319-AA94-4B02-A7B6-B0FCE3EB76D3}" type="sibTrans" cxnId="{4494D712-5C63-4FAF-A1C6-5BE9265D18B6}">
      <dgm:prSet/>
      <dgm:spPr/>
      <dgm:t>
        <a:bodyPr/>
        <a:lstStyle/>
        <a:p>
          <a:endParaRPr lang="en-US"/>
        </a:p>
      </dgm:t>
    </dgm:pt>
    <dgm:pt modelId="{E272CC24-A5AE-44ED-AEE1-7985EDB35DA0}">
      <dgm:prSet phldrT="[טקסט]"/>
      <dgm:spPr/>
      <dgm:t>
        <a:bodyPr/>
        <a:lstStyle/>
        <a:p>
          <a:r>
            <a:rPr lang="en-US" dirty="0"/>
            <a:t>Value</a:t>
          </a:r>
        </a:p>
      </dgm:t>
    </dgm:pt>
    <dgm:pt modelId="{4566DF8B-ADFC-4C64-901B-E8DBE0D728BD}" type="parTrans" cxnId="{E4C61293-A561-4D4A-AE64-5B872C8CB513}">
      <dgm:prSet/>
      <dgm:spPr/>
      <dgm:t>
        <a:bodyPr/>
        <a:lstStyle/>
        <a:p>
          <a:endParaRPr lang="en-US"/>
        </a:p>
      </dgm:t>
    </dgm:pt>
    <dgm:pt modelId="{3CD46846-29C3-4A2B-AC26-93B507B63A33}" type="sibTrans" cxnId="{E4C61293-A561-4D4A-AE64-5B872C8CB513}">
      <dgm:prSet/>
      <dgm:spPr/>
      <dgm:t>
        <a:bodyPr/>
        <a:lstStyle/>
        <a:p>
          <a:endParaRPr lang="en-US"/>
        </a:p>
      </dgm:t>
    </dgm:pt>
    <dgm:pt modelId="{85F193AD-6EB6-4167-B3B6-BD3F86F4844C}">
      <dgm:prSet phldrT="[טקסט]"/>
      <dgm:spPr/>
      <dgm:t>
        <a:bodyPr/>
        <a:lstStyle/>
        <a:p>
          <a:r>
            <a:rPr lang="en-US" dirty="0"/>
            <a:t>Identity</a:t>
          </a:r>
        </a:p>
      </dgm:t>
    </dgm:pt>
    <dgm:pt modelId="{40D9D232-FA7E-4E6D-83AD-D6A63D9ABCE4}" type="parTrans" cxnId="{9125B70E-C4F6-4DC2-A6AA-39ABC415E427}">
      <dgm:prSet/>
      <dgm:spPr/>
      <dgm:t>
        <a:bodyPr/>
        <a:lstStyle/>
        <a:p>
          <a:endParaRPr lang="en-US"/>
        </a:p>
      </dgm:t>
    </dgm:pt>
    <dgm:pt modelId="{0498D624-EBE3-4FD9-95B4-A7FB385B7A9C}" type="sibTrans" cxnId="{9125B70E-C4F6-4DC2-A6AA-39ABC415E427}">
      <dgm:prSet/>
      <dgm:spPr/>
      <dgm:t>
        <a:bodyPr/>
        <a:lstStyle/>
        <a:p>
          <a:endParaRPr lang="en-US"/>
        </a:p>
      </dgm:t>
    </dgm:pt>
    <dgm:pt modelId="{799A9D89-CFDA-434E-B6C7-FFA7CAA29F88}">
      <dgm:prSet phldrT="[טקסט]"/>
      <dgm:spPr/>
      <dgm:t>
        <a:bodyPr/>
        <a:lstStyle/>
        <a:p>
          <a:r>
            <a:rPr lang="en-US" dirty="0"/>
            <a:t>Computation</a:t>
          </a:r>
        </a:p>
      </dgm:t>
    </dgm:pt>
    <dgm:pt modelId="{FAF637B8-B33F-441D-9F2B-3B94FD6FBC62}" type="parTrans" cxnId="{BD228FA7-B14B-4E85-B131-04A23FDE9512}">
      <dgm:prSet/>
      <dgm:spPr/>
      <dgm:t>
        <a:bodyPr/>
        <a:lstStyle/>
        <a:p>
          <a:endParaRPr lang="en-US"/>
        </a:p>
      </dgm:t>
    </dgm:pt>
    <dgm:pt modelId="{551EFAA1-B37D-41C3-A243-E73508805021}" type="sibTrans" cxnId="{BD228FA7-B14B-4E85-B131-04A23FDE9512}">
      <dgm:prSet/>
      <dgm:spPr/>
      <dgm:t>
        <a:bodyPr/>
        <a:lstStyle/>
        <a:p>
          <a:endParaRPr lang="en-US"/>
        </a:p>
      </dgm:t>
    </dgm:pt>
    <dgm:pt modelId="{E117A424-52D1-42B7-9A22-FBD891A4692E}">
      <dgm:prSet phldrT="[טקסט]"/>
      <dgm:spPr/>
      <dgm:t>
        <a:bodyPr/>
        <a:lstStyle/>
        <a:p>
          <a:r>
            <a:rPr lang="en-US" dirty="0"/>
            <a:t>Bandwidth</a:t>
          </a:r>
        </a:p>
      </dgm:t>
    </dgm:pt>
    <dgm:pt modelId="{3419B262-8530-4303-B2AB-551AA8E5424C}" type="parTrans" cxnId="{B9F6849E-495E-4631-B1B5-A6C07ED18AB9}">
      <dgm:prSet/>
      <dgm:spPr/>
      <dgm:t>
        <a:bodyPr/>
        <a:lstStyle/>
        <a:p>
          <a:endParaRPr lang="en-US"/>
        </a:p>
      </dgm:t>
    </dgm:pt>
    <dgm:pt modelId="{7E8E8390-6E68-4D34-8C35-E038D36D6072}" type="sibTrans" cxnId="{B9F6849E-495E-4631-B1B5-A6C07ED18AB9}">
      <dgm:prSet/>
      <dgm:spPr/>
      <dgm:t>
        <a:bodyPr/>
        <a:lstStyle/>
        <a:p>
          <a:endParaRPr lang="en-US"/>
        </a:p>
      </dgm:t>
    </dgm:pt>
    <dgm:pt modelId="{6D75A9F0-DDCD-4D69-9E0B-263F38F900A7}">
      <dgm:prSet/>
      <dgm:spPr/>
      <dgm:t>
        <a:bodyPr/>
        <a:lstStyle/>
        <a:p>
          <a:r>
            <a:rPr lang="en-US"/>
            <a:t>Autonomous agents</a:t>
          </a:r>
          <a:endParaRPr lang="en-US" dirty="0"/>
        </a:p>
      </dgm:t>
    </dgm:pt>
    <dgm:pt modelId="{097B011D-2BE5-4903-9722-8D960AD44A74}" type="parTrans" cxnId="{E445C259-19A4-4F97-A561-AF375342CE12}">
      <dgm:prSet/>
      <dgm:spPr/>
      <dgm:t>
        <a:bodyPr/>
        <a:lstStyle/>
        <a:p>
          <a:endParaRPr lang="en-US"/>
        </a:p>
      </dgm:t>
    </dgm:pt>
    <dgm:pt modelId="{63B96684-8AB9-4F50-BF20-2FA6E450E841}" type="sibTrans" cxnId="{E445C259-19A4-4F97-A561-AF375342CE12}">
      <dgm:prSet/>
      <dgm:spPr/>
      <dgm:t>
        <a:bodyPr/>
        <a:lstStyle/>
        <a:p>
          <a:endParaRPr lang="en-US"/>
        </a:p>
      </dgm:t>
    </dgm:pt>
    <dgm:pt modelId="{05B8AAA5-DE71-4EFC-BF7E-7E61B858B7C5}">
      <dgm:prSet/>
      <dgm:spPr/>
      <dgm:t>
        <a:bodyPr/>
        <a:lstStyle/>
        <a:p>
          <a:r>
            <a:rPr lang="en-US"/>
            <a:t>Property management</a:t>
          </a:r>
          <a:endParaRPr lang="en-US" dirty="0"/>
        </a:p>
      </dgm:t>
    </dgm:pt>
    <dgm:pt modelId="{C12D8398-8E41-43E2-BB1E-F6800DD96DB6}" type="parTrans" cxnId="{0D6EBE1B-DD2F-48EB-ACEE-9F247491A2BD}">
      <dgm:prSet/>
      <dgm:spPr/>
      <dgm:t>
        <a:bodyPr/>
        <a:lstStyle/>
        <a:p>
          <a:endParaRPr lang="en-US"/>
        </a:p>
      </dgm:t>
    </dgm:pt>
    <dgm:pt modelId="{6DEAEFFF-82E3-4206-A087-C43F36F2D889}" type="sibTrans" cxnId="{0D6EBE1B-DD2F-48EB-ACEE-9F247491A2BD}">
      <dgm:prSet/>
      <dgm:spPr/>
      <dgm:t>
        <a:bodyPr/>
        <a:lstStyle/>
        <a:p>
          <a:endParaRPr lang="en-US"/>
        </a:p>
      </dgm:t>
    </dgm:pt>
    <dgm:pt modelId="{8C8C5CCA-0850-4DBF-8CEE-A22027A3393B}">
      <dgm:prSet/>
      <dgm:spPr/>
      <dgm:t>
        <a:bodyPr/>
        <a:lstStyle/>
        <a:p>
          <a:r>
            <a:rPr lang="en-US" dirty="0"/>
            <a:t>Crowd funding</a:t>
          </a:r>
        </a:p>
      </dgm:t>
    </dgm:pt>
    <dgm:pt modelId="{63ADF6F6-FD5C-46B0-B7FE-E4EB189C5C62}" type="parTrans" cxnId="{352DF33B-EC62-41D5-8D8D-C6C17E9EA851}">
      <dgm:prSet/>
      <dgm:spPr/>
      <dgm:t>
        <a:bodyPr/>
        <a:lstStyle/>
        <a:p>
          <a:endParaRPr lang="en-US"/>
        </a:p>
      </dgm:t>
    </dgm:pt>
    <dgm:pt modelId="{C5E2BF7A-ABF6-45B8-98A2-040CC2CAE1DF}" type="sibTrans" cxnId="{352DF33B-EC62-41D5-8D8D-C6C17E9EA851}">
      <dgm:prSet/>
      <dgm:spPr/>
      <dgm:t>
        <a:bodyPr/>
        <a:lstStyle/>
        <a:p>
          <a:endParaRPr lang="en-US"/>
        </a:p>
      </dgm:t>
    </dgm:pt>
    <dgm:pt modelId="{7AB53005-D0B7-4ECA-8257-8345C05B268B}" type="pres">
      <dgm:prSet presAssocID="{6E12A2E8-810C-472B-8715-3C2DF5AC26EF}" presName="Name0" presStyleCnt="0">
        <dgm:presLayoutVars>
          <dgm:dir/>
          <dgm:resizeHandles val="exact"/>
        </dgm:presLayoutVars>
      </dgm:prSet>
      <dgm:spPr/>
    </dgm:pt>
    <dgm:pt modelId="{1157C4BB-DB4F-4BE7-9CA4-1DDFD6B88775}" type="pres">
      <dgm:prSet presAssocID="{6E12A2E8-810C-472B-8715-3C2DF5AC26EF}" presName="bkgdShp" presStyleLbl="alignAccFollowNode1" presStyleIdx="0" presStyleCnt="1"/>
      <dgm:spPr/>
    </dgm:pt>
    <dgm:pt modelId="{B6237EEE-0A87-4540-A9B4-3B2756871E5B}" type="pres">
      <dgm:prSet presAssocID="{6E12A2E8-810C-472B-8715-3C2DF5AC26EF}" presName="linComp" presStyleCnt="0"/>
      <dgm:spPr/>
    </dgm:pt>
    <dgm:pt modelId="{C988F5EB-DA86-4FF5-B96A-215E5E0750C9}" type="pres">
      <dgm:prSet presAssocID="{EC5FE7E5-38B6-4280-88A7-B34B22CA4610}" presName="compNode" presStyleCnt="0"/>
      <dgm:spPr/>
    </dgm:pt>
    <dgm:pt modelId="{DEE1CE0C-768F-4C86-A7EB-F26B0425612F}" type="pres">
      <dgm:prSet presAssocID="{EC5FE7E5-38B6-4280-88A7-B34B22CA4610}" presName="node" presStyleLbl="node1" presStyleIdx="0" presStyleCnt="3">
        <dgm:presLayoutVars>
          <dgm:bulletEnabled val="1"/>
        </dgm:presLayoutVars>
      </dgm:prSet>
      <dgm:spPr/>
    </dgm:pt>
    <dgm:pt modelId="{56988AF3-7D4C-46F5-A290-E4AAB1AFFFA5}" type="pres">
      <dgm:prSet presAssocID="{EC5FE7E5-38B6-4280-88A7-B34B22CA4610}" presName="invisiNode" presStyleLbl="node1" presStyleIdx="0" presStyleCnt="3"/>
      <dgm:spPr/>
    </dgm:pt>
    <dgm:pt modelId="{11B0190D-D17E-4298-9E21-DA588DCA066F}" type="pres">
      <dgm:prSet presAssocID="{EC5FE7E5-38B6-4280-88A7-B34B22CA4610}" presName="imagNode" presStyleLbl="fgImgPlace1" presStyleIdx="0" presStyleCnt="3"/>
      <dgm:spPr>
        <a:blipFill rotWithShape="0">
          <a:blip xmlns:r="http://schemas.openxmlformats.org/officeDocument/2006/relationships" r:embed="rId1"/>
          <a:stretch>
            <a:fillRect/>
          </a:stretch>
        </a:blipFill>
      </dgm:spPr>
    </dgm:pt>
    <dgm:pt modelId="{A4FCB258-A9FA-4085-B55F-89F5A4425B4A}" type="pres">
      <dgm:prSet presAssocID="{EFA0926B-ADA3-4AF5-BE53-42A67C644941}" presName="sibTrans" presStyleLbl="sibTrans2D1" presStyleIdx="0" presStyleCnt="0"/>
      <dgm:spPr/>
    </dgm:pt>
    <dgm:pt modelId="{09805FA3-B6BD-4A6E-83C2-5905A54C3D5D}" type="pres">
      <dgm:prSet presAssocID="{4DB49B65-2E42-4CE2-8B21-A24001CDF2EE}" presName="compNode" presStyleCnt="0"/>
      <dgm:spPr/>
    </dgm:pt>
    <dgm:pt modelId="{C2535261-DC0C-4EC1-AD43-3887BB4E4DE9}" type="pres">
      <dgm:prSet presAssocID="{4DB49B65-2E42-4CE2-8B21-A24001CDF2EE}" presName="node" presStyleLbl="node1" presStyleIdx="1" presStyleCnt="3">
        <dgm:presLayoutVars>
          <dgm:bulletEnabled val="1"/>
        </dgm:presLayoutVars>
      </dgm:prSet>
      <dgm:spPr/>
    </dgm:pt>
    <dgm:pt modelId="{1DF3F2EC-6BA8-4F5E-8CB7-A02F28ACEBE1}" type="pres">
      <dgm:prSet presAssocID="{4DB49B65-2E42-4CE2-8B21-A24001CDF2EE}" presName="invisiNode" presStyleLbl="node1" presStyleIdx="1" presStyleCnt="3"/>
      <dgm:spPr/>
    </dgm:pt>
    <dgm:pt modelId="{74CFE749-7B3A-46CD-A83D-13797C9CAC40}" type="pres">
      <dgm:prSet presAssocID="{4DB49B65-2E42-4CE2-8B21-A24001CDF2EE}" presName="imagNode" presStyleLbl="fgImgPlace1" presStyleIdx="1" presStyleCnt="3"/>
      <dgm:spPr>
        <a:blipFill rotWithShape="0">
          <a:blip xmlns:r="http://schemas.openxmlformats.org/officeDocument/2006/relationships" r:embed="rId2"/>
          <a:stretch>
            <a:fillRect/>
          </a:stretch>
        </a:blipFill>
      </dgm:spPr>
    </dgm:pt>
    <dgm:pt modelId="{149DF9C9-E3DB-4057-AF59-B8996C7625C9}" type="pres">
      <dgm:prSet presAssocID="{DC5B8018-F8B4-49F1-B5F8-78EE61780760}" presName="sibTrans" presStyleLbl="sibTrans2D1" presStyleIdx="0" presStyleCnt="0"/>
      <dgm:spPr/>
    </dgm:pt>
    <dgm:pt modelId="{91D4480B-705E-4567-900E-22844C6C23B6}" type="pres">
      <dgm:prSet presAssocID="{BF602F70-8C50-4DDC-8479-C038BD7792DB}" presName="compNode" presStyleCnt="0"/>
      <dgm:spPr/>
    </dgm:pt>
    <dgm:pt modelId="{B5F61787-D88A-466B-937B-08093E0FAE67}" type="pres">
      <dgm:prSet presAssocID="{BF602F70-8C50-4DDC-8479-C038BD7792DB}" presName="node" presStyleLbl="node1" presStyleIdx="2" presStyleCnt="3">
        <dgm:presLayoutVars>
          <dgm:bulletEnabled val="1"/>
        </dgm:presLayoutVars>
      </dgm:prSet>
      <dgm:spPr/>
    </dgm:pt>
    <dgm:pt modelId="{A95FC044-C5B7-47FA-B959-44717A9BE698}" type="pres">
      <dgm:prSet presAssocID="{BF602F70-8C50-4DDC-8479-C038BD7792DB}" presName="invisiNode" presStyleLbl="node1" presStyleIdx="2" presStyleCnt="3"/>
      <dgm:spPr/>
    </dgm:pt>
    <dgm:pt modelId="{5B1EE0B4-AF0B-47AB-9828-99E02145AAD9}" type="pres">
      <dgm:prSet presAssocID="{BF602F70-8C50-4DDC-8479-C038BD7792DB}" presName="imagNode" presStyleLbl="fgImgPlace1" presStyleIdx="2" presStyleCnt="3"/>
      <dgm:spPr>
        <a:blipFill rotWithShape="0">
          <a:blip xmlns:r="http://schemas.openxmlformats.org/officeDocument/2006/relationships" r:embed="rId3"/>
          <a:stretch>
            <a:fillRect/>
          </a:stretch>
        </a:blipFill>
      </dgm:spPr>
    </dgm:pt>
  </dgm:ptLst>
  <dgm:cxnLst>
    <dgm:cxn modelId="{2402C70C-C7C5-4570-8F4B-AB729F517D32}" type="presOf" srcId="{E117A424-52D1-42B7-9A22-FBD891A4692E}" destId="{B5F61787-D88A-466B-937B-08093E0FAE67}" srcOrd="0" destOrd="5" presId="urn:microsoft.com/office/officeart/2005/8/layout/pList2"/>
    <dgm:cxn modelId="{48A2930D-7959-4D51-BBAB-64FD6A93BF96}" srcId="{4DB49B65-2E42-4CE2-8B21-A24001CDF2EE}" destId="{A07138A5-A7EE-4A61-AEF0-A5EEB00A32F1}" srcOrd="0" destOrd="0" parTransId="{3D09B466-D5F1-4F89-97EC-B303F5117C5C}" sibTransId="{3DA4D2A7-0B05-4E5B-862E-EBBB39322AA3}"/>
    <dgm:cxn modelId="{9125B70E-C4F6-4DC2-A6AA-39ABC415E427}" srcId="{BF602F70-8C50-4DDC-8479-C038BD7792DB}" destId="{85F193AD-6EB6-4167-B3B6-BD3F86F4844C}" srcOrd="2" destOrd="0" parTransId="{40D9D232-FA7E-4E6D-83AD-D6A63D9ABCE4}" sibTransId="{0498D624-EBE3-4FD9-95B4-A7FB385B7A9C}"/>
    <dgm:cxn modelId="{BFDC900F-3459-42CE-AF88-8BA76AA7292F}" type="presOf" srcId="{E05E00D1-9E31-4EF2-A42B-CC11C0AD1EA9}" destId="{DEE1CE0C-768F-4C86-A7EB-F26B0425612F}" srcOrd="0" destOrd="1" presId="urn:microsoft.com/office/officeart/2005/8/layout/pList2"/>
    <dgm:cxn modelId="{56B3AF0F-AAA3-4E6B-8B8A-528CDB480219}" type="presOf" srcId="{EFA0926B-ADA3-4AF5-BE53-42A67C644941}" destId="{A4FCB258-A9FA-4085-B55F-89F5A4425B4A}" srcOrd="0" destOrd="0" presId="urn:microsoft.com/office/officeart/2005/8/layout/pList2"/>
    <dgm:cxn modelId="{4494D712-5C63-4FAF-A1C6-5BE9265D18B6}" srcId="{BF602F70-8C50-4DDC-8479-C038BD7792DB}" destId="{5314FF8F-E527-4B61-86FD-0E51EB369B85}" srcOrd="0" destOrd="0" parTransId="{DC1BCEA1-21D8-47C7-A1CA-56A1CE7B4E8B}" sibTransId="{27DD3319-AA94-4B02-A7B6-B0FCE3EB76D3}"/>
    <dgm:cxn modelId="{A5C77016-5773-4D4A-821C-AB2474478664}" type="presOf" srcId="{A07138A5-A7EE-4A61-AEF0-A5EEB00A32F1}" destId="{C2535261-DC0C-4EC1-AD43-3887BB4E4DE9}" srcOrd="0" destOrd="1" presId="urn:microsoft.com/office/officeart/2005/8/layout/pList2"/>
    <dgm:cxn modelId="{825AD21A-7BCD-4B07-9258-8629C25C26A0}" srcId="{6E12A2E8-810C-472B-8715-3C2DF5AC26EF}" destId="{4DB49B65-2E42-4CE2-8B21-A24001CDF2EE}" srcOrd="1" destOrd="0" parTransId="{8C933A2E-25F0-4E18-AA7B-6B525FF14AA7}" sibTransId="{DC5B8018-F8B4-49F1-B5F8-78EE61780760}"/>
    <dgm:cxn modelId="{0D6EBE1B-DD2F-48EB-ACEE-9F247491A2BD}" srcId="{4DB49B65-2E42-4CE2-8B21-A24001CDF2EE}" destId="{05B8AAA5-DE71-4EFC-BF7E-7E61B858B7C5}" srcOrd="2" destOrd="0" parTransId="{C12D8398-8E41-43E2-BB1E-F6800DD96DB6}" sibTransId="{6DEAEFFF-82E3-4206-A087-C43F36F2D889}"/>
    <dgm:cxn modelId="{38536820-A34E-41BF-9E14-0135FD5DDFDB}" type="presOf" srcId="{EC5FE7E5-38B6-4280-88A7-B34B22CA4610}" destId="{DEE1CE0C-768F-4C86-A7EB-F26B0425612F}" srcOrd="0" destOrd="0" presId="urn:microsoft.com/office/officeart/2005/8/layout/pList2"/>
    <dgm:cxn modelId="{E6282621-2FC4-4F00-9984-C3891D90C5E9}" type="presOf" srcId="{533EBCFF-5397-404F-AF87-2851D1D9B671}" destId="{DEE1CE0C-768F-4C86-A7EB-F26B0425612F}" srcOrd="0" destOrd="4" presId="urn:microsoft.com/office/officeart/2005/8/layout/pList2"/>
    <dgm:cxn modelId="{69D94A28-78AF-4E46-A7CA-5D76E5D5CDA8}" srcId="{EC5FE7E5-38B6-4280-88A7-B34B22CA4610}" destId="{533EBCFF-5397-404F-AF87-2851D1D9B671}" srcOrd="3" destOrd="0" parTransId="{6D2939CB-00B1-4435-81A2-7E635AB3B1A5}" sibTransId="{75E7E35D-8191-40C3-AE0B-D4D7A8C1C931}"/>
    <dgm:cxn modelId="{BD99A839-2307-47E4-AAC4-F07F01396873}" type="presOf" srcId="{7847B5AF-F638-4729-97A5-ACC17AD1646F}" destId="{DEE1CE0C-768F-4C86-A7EB-F26B0425612F}" srcOrd="0" destOrd="3" presId="urn:microsoft.com/office/officeart/2005/8/layout/pList2"/>
    <dgm:cxn modelId="{5D12D23B-C09E-4F02-ADCA-2F6BFE98EA72}" type="presOf" srcId="{799A9D89-CFDA-434E-B6C7-FFA7CAA29F88}" destId="{B5F61787-D88A-466B-937B-08093E0FAE67}" srcOrd="0" destOrd="4" presId="urn:microsoft.com/office/officeart/2005/8/layout/pList2"/>
    <dgm:cxn modelId="{352DF33B-EC62-41D5-8D8D-C6C17E9EA851}" srcId="{4DB49B65-2E42-4CE2-8B21-A24001CDF2EE}" destId="{8C8C5CCA-0850-4DBF-8CEE-A22027A3393B}" srcOrd="3" destOrd="0" parTransId="{63ADF6F6-FD5C-46B0-B7FE-E4EB189C5C62}" sibTransId="{C5E2BF7A-ABF6-45B8-98A2-040CC2CAE1DF}"/>
    <dgm:cxn modelId="{AFCEE53D-5EE6-43E4-9E3C-BED72131E9F7}" type="presOf" srcId="{85F193AD-6EB6-4167-B3B6-BD3F86F4844C}" destId="{B5F61787-D88A-466B-937B-08093E0FAE67}" srcOrd="0" destOrd="3" presId="urn:microsoft.com/office/officeart/2005/8/layout/pList2"/>
    <dgm:cxn modelId="{C1D13846-C4A7-4739-ADF8-5A0D9C589487}" srcId="{6E12A2E8-810C-472B-8715-3C2DF5AC26EF}" destId="{EC5FE7E5-38B6-4280-88A7-B34B22CA4610}" srcOrd="0" destOrd="0" parTransId="{D0E3B0C5-76C2-4B53-9192-41C3F2A72F4F}" sibTransId="{EFA0926B-ADA3-4AF5-BE53-42A67C644941}"/>
    <dgm:cxn modelId="{E941C26C-E5E1-42F0-8D92-434B45161411}" type="presOf" srcId="{4DB49B65-2E42-4CE2-8B21-A24001CDF2EE}" destId="{C2535261-DC0C-4EC1-AD43-3887BB4E4DE9}" srcOrd="0" destOrd="0" presId="urn:microsoft.com/office/officeart/2005/8/layout/pList2"/>
    <dgm:cxn modelId="{38B66C52-DC09-4BE3-AAE6-FF2051D1DB71}" srcId="{6E12A2E8-810C-472B-8715-3C2DF5AC26EF}" destId="{BF602F70-8C50-4DDC-8479-C038BD7792DB}" srcOrd="2" destOrd="0" parTransId="{DCFC8528-59E3-4F2B-94C1-5821B110CA8B}" sibTransId="{352965EA-9B90-41C4-BD6E-0EC0B31E8CAA}"/>
    <dgm:cxn modelId="{5D0BF772-494E-4285-8997-19884B821D3E}" type="presOf" srcId="{5314FF8F-E527-4B61-86FD-0E51EB369B85}" destId="{B5F61787-D88A-466B-937B-08093E0FAE67}" srcOrd="0" destOrd="1" presId="urn:microsoft.com/office/officeart/2005/8/layout/pList2"/>
    <dgm:cxn modelId="{AB161E53-4283-4BAE-B42E-E245A04519A2}" srcId="{EC5FE7E5-38B6-4280-88A7-B34B22CA4610}" destId="{E05E00D1-9E31-4EF2-A42B-CC11C0AD1EA9}" srcOrd="0" destOrd="0" parTransId="{D3ABEB96-898C-47DE-9441-31A54D22814E}" sibTransId="{E3B750FD-DEA9-468D-AF74-8A1CD5776C86}"/>
    <dgm:cxn modelId="{1555B679-CE9E-4A25-9950-636A03C34910}" type="presOf" srcId="{DC5B8018-F8B4-49F1-B5F8-78EE61780760}" destId="{149DF9C9-E3DB-4057-AF59-B8996C7625C9}" srcOrd="0" destOrd="0" presId="urn:microsoft.com/office/officeart/2005/8/layout/pList2"/>
    <dgm:cxn modelId="{E445C259-19A4-4F97-A561-AF375342CE12}" srcId="{4DB49B65-2E42-4CE2-8B21-A24001CDF2EE}" destId="{6D75A9F0-DDCD-4D69-9E0B-263F38F900A7}" srcOrd="1" destOrd="0" parTransId="{097B011D-2BE5-4903-9722-8D960AD44A74}" sibTransId="{63B96684-8AB9-4F50-BF20-2FA6E450E841}"/>
    <dgm:cxn modelId="{C507797F-F471-48AE-8CD2-F154F703C64B}" srcId="{EC5FE7E5-38B6-4280-88A7-B34B22CA4610}" destId="{7847B5AF-F638-4729-97A5-ACC17AD1646F}" srcOrd="2" destOrd="0" parTransId="{F4FD5FC8-0AC4-4726-98D0-DE34D582C10B}" sibTransId="{7D77209A-1A25-45D5-8097-4BBC9305537E}"/>
    <dgm:cxn modelId="{62B61E88-E8B8-413D-9781-D392419F3DF0}" type="presOf" srcId="{41DA2306-7129-4C03-BB71-67F8CE5A441D}" destId="{DEE1CE0C-768F-4C86-A7EB-F26B0425612F}" srcOrd="0" destOrd="2" presId="urn:microsoft.com/office/officeart/2005/8/layout/pList2"/>
    <dgm:cxn modelId="{BDE8A48C-3939-491E-B4FB-BE039E943886}" type="presOf" srcId="{E272CC24-A5AE-44ED-AEE1-7985EDB35DA0}" destId="{B5F61787-D88A-466B-937B-08093E0FAE67}" srcOrd="0" destOrd="2" presId="urn:microsoft.com/office/officeart/2005/8/layout/pList2"/>
    <dgm:cxn modelId="{E4C61293-A561-4D4A-AE64-5B872C8CB513}" srcId="{BF602F70-8C50-4DDC-8479-C038BD7792DB}" destId="{E272CC24-A5AE-44ED-AEE1-7985EDB35DA0}" srcOrd="1" destOrd="0" parTransId="{4566DF8B-ADFC-4C64-901B-E8DBE0D728BD}" sibTransId="{3CD46846-29C3-4A2B-AC26-93B507B63A33}"/>
    <dgm:cxn modelId="{EDAE2595-AD32-47E7-BA25-C82FF1AE3CDB}" type="presOf" srcId="{6D75A9F0-DDCD-4D69-9E0B-263F38F900A7}" destId="{C2535261-DC0C-4EC1-AD43-3887BB4E4DE9}" srcOrd="0" destOrd="2" presId="urn:microsoft.com/office/officeart/2005/8/layout/pList2"/>
    <dgm:cxn modelId="{B9F6849E-495E-4631-B1B5-A6C07ED18AB9}" srcId="{BF602F70-8C50-4DDC-8479-C038BD7792DB}" destId="{E117A424-52D1-42B7-9A22-FBD891A4692E}" srcOrd="4" destOrd="0" parTransId="{3419B262-8530-4303-B2AB-551AA8E5424C}" sibTransId="{7E8E8390-6E68-4D34-8C35-E038D36D6072}"/>
    <dgm:cxn modelId="{BD228FA7-B14B-4E85-B131-04A23FDE9512}" srcId="{BF602F70-8C50-4DDC-8479-C038BD7792DB}" destId="{799A9D89-CFDA-434E-B6C7-FFA7CAA29F88}" srcOrd="3" destOrd="0" parTransId="{FAF637B8-B33F-441D-9F2B-3B94FD6FBC62}" sibTransId="{551EFAA1-B37D-41C3-A243-E73508805021}"/>
    <dgm:cxn modelId="{CBD6B4BC-4826-4E5D-9C9A-CD44F925C5E3}" srcId="{EC5FE7E5-38B6-4280-88A7-B34B22CA4610}" destId="{F775A45D-B6A2-4F1F-8BDF-1C22C632D3F2}" srcOrd="4" destOrd="0" parTransId="{47A56660-F165-4BE8-99E4-6B10EFA8CA08}" sibTransId="{CF01E198-D0BD-48C5-8654-0CF3E159C296}"/>
    <dgm:cxn modelId="{2E03B8C7-48A1-468B-BB8C-896DEDB405DD}" type="presOf" srcId="{BF602F70-8C50-4DDC-8479-C038BD7792DB}" destId="{B5F61787-D88A-466B-937B-08093E0FAE67}" srcOrd="0" destOrd="0" presId="urn:microsoft.com/office/officeart/2005/8/layout/pList2"/>
    <dgm:cxn modelId="{76B7D4C8-6E8A-46FB-AEED-FBB09A1EBCBF}" type="presOf" srcId="{8C8C5CCA-0850-4DBF-8CEE-A22027A3393B}" destId="{C2535261-DC0C-4EC1-AD43-3887BB4E4DE9}" srcOrd="0" destOrd="4" presId="urn:microsoft.com/office/officeart/2005/8/layout/pList2"/>
    <dgm:cxn modelId="{8BAFFBD0-14D8-4312-8997-1C1D79D404F9}" srcId="{EC5FE7E5-38B6-4280-88A7-B34B22CA4610}" destId="{41DA2306-7129-4C03-BB71-67F8CE5A441D}" srcOrd="1" destOrd="0" parTransId="{B45DD0E0-D7E5-4E0B-8A6E-A62DB6DD68D9}" sibTransId="{E9BBABA9-B206-40B8-AB91-D406697069EC}"/>
    <dgm:cxn modelId="{CE4033D8-43D0-4625-8656-762293EF4ACF}" type="presOf" srcId="{05B8AAA5-DE71-4EFC-BF7E-7E61B858B7C5}" destId="{C2535261-DC0C-4EC1-AD43-3887BB4E4DE9}" srcOrd="0" destOrd="3" presId="urn:microsoft.com/office/officeart/2005/8/layout/pList2"/>
    <dgm:cxn modelId="{51E3D9ED-059C-4759-80B5-9B9FAD9FF412}" type="presOf" srcId="{6E12A2E8-810C-472B-8715-3C2DF5AC26EF}" destId="{7AB53005-D0B7-4ECA-8257-8345C05B268B}" srcOrd="0" destOrd="0" presId="urn:microsoft.com/office/officeart/2005/8/layout/pList2"/>
    <dgm:cxn modelId="{1BEECCF9-23AB-4D82-A058-76F129577DA1}" type="presOf" srcId="{F775A45D-B6A2-4F1F-8BDF-1C22C632D3F2}" destId="{DEE1CE0C-768F-4C86-A7EB-F26B0425612F}" srcOrd="0" destOrd="5" presId="urn:microsoft.com/office/officeart/2005/8/layout/pList2"/>
    <dgm:cxn modelId="{F825E8FB-BB73-464A-8CD6-BD4D65191754}" type="presParOf" srcId="{7AB53005-D0B7-4ECA-8257-8345C05B268B}" destId="{1157C4BB-DB4F-4BE7-9CA4-1DDFD6B88775}" srcOrd="0" destOrd="0" presId="urn:microsoft.com/office/officeart/2005/8/layout/pList2"/>
    <dgm:cxn modelId="{1EEB9006-E2A2-4379-A6F0-9943DA554823}" type="presParOf" srcId="{7AB53005-D0B7-4ECA-8257-8345C05B268B}" destId="{B6237EEE-0A87-4540-A9B4-3B2756871E5B}" srcOrd="1" destOrd="0" presId="urn:microsoft.com/office/officeart/2005/8/layout/pList2"/>
    <dgm:cxn modelId="{A0473487-DF3C-4607-8480-EC462E79FEF4}" type="presParOf" srcId="{B6237EEE-0A87-4540-A9B4-3B2756871E5B}" destId="{C988F5EB-DA86-4FF5-B96A-215E5E0750C9}" srcOrd="0" destOrd="0" presId="urn:microsoft.com/office/officeart/2005/8/layout/pList2"/>
    <dgm:cxn modelId="{8A9C3FF9-54F7-4718-8637-0FC2DEFC7FE1}" type="presParOf" srcId="{C988F5EB-DA86-4FF5-B96A-215E5E0750C9}" destId="{DEE1CE0C-768F-4C86-A7EB-F26B0425612F}" srcOrd="0" destOrd="0" presId="urn:microsoft.com/office/officeart/2005/8/layout/pList2"/>
    <dgm:cxn modelId="{1C64063B-3C42-4944-8F44-54E23F7D813B}" type="presParOf" srcId="{C988F5EB-DA86-4FF5-B96A-215E5E0750C9}" destId="{56988AF3-7D4C-46F5-A290-E4AAB1AFFFA5}" srcOrd="1" destOrd="0" presId="urn:microsoft.com/office/officeart/2005/8/layout/pList2"/>
    <dgm:cxn modelId="{44578E69-D0BB-4277-8E89-5FC2F3C13EA4}" type="presParOf" srcId="{C988F5EB-DA86-4FF5-B96A-215E5E0750C9}" destId="{11B0190D-D17E-4298-9E21-DA588DCA066F}" srcOrd="2" destOrd="0" presId="urn:microsoft.com/office/officeart/2005/8/layout/pList2"/>
    <dgm:cxn modelId="{950A1EDF-D857-4F81-B86A-688B280EBD3B}" type="presParOf" srcId="{B6237EEE-0A87-4540-A9B4-3B2756871E5B}" destId="{A4FCB258-A9FA-4085-B55F-89F5A4425B4A}" srcOrd="1" destOrd="0" presId="urn:microsoft.com/office/officeart/2005/8/layout/pList2"/>
    <dgm:cxn modelId="{61855A78-C1D0-46CA-AA10-48934C152F67}" type="presParOf" srcId="{B6237EEE-0A87-4540-A9B4-3B2756871E5B}" destId="{09805FA3-B6BD-4A6E-83C2-5905A54C3D5D}" srcOrd="2" destOrd="0" presId="urn:microsoft.com/office/officeart/2005/8/layout/pList2"/>
    <dgm:cxn modelId="{3043D0A3-D4E6-41FC-A4D8-0BBB9F79FCA4}" type="presParOf" srcId="{09805FA3-B6BD-4A6E-83C2-5905A54C3D5D}" destId="{C2535261-DC0C-4EC1-AD43-3887BB4E4DE9}" srcOrd="0" destOrd="0" presId="urn:microsoft.com/office/officeart/2005/8/layout/pList2"/>
    <dgm:cxn modelId="{9FDC3E45-3A01-4908-AB86-FB6D61FC38FF}" type="presParOf" srcId="{09805FA3-B6BD-4A6E-83C2-5905A54C3D5D}" destId="{1DF3F2EC-6BA8-4F5E-8CB7-A02F28ACEBE1}" srcOrd="1" destOrd="0" presId="urn:microsoft.com/office/officeart/2005/8/layout/pList2"/>
    <dgm:cxn modelId="{3F0ADA34-313C-4F95-B1A7-44234DCE4B1C}" type="presParOf" srcId="{09805FA3-B6BD-4A6E-83C2-5905A54C3D5D}" destId="{74CFE749-7B3A-46CD-A83D-13797C9CAC40}" srcOrd="2" destOrd="0" presId="urn:microsoft.com/office/officeart/2005/8/layout/pList2"/>
    <dgm:cxn modelId="{54225BDD-DE45-42D8-A681-11B2545BE340}" type="presParOf" srcId="{B6237EEE-0A87-4540-A9B4-3B2756871E5B}" destId="{149DF9C9-E3DB-4057-AF59-B8996C7625C9}" srcOrd="3" destOrd="0" presId="urn:microsoft.com/office/officeart/2005/8/layout/pList2"/>
    <dgm:cxn modelId="{3816E80F-AEAD-4830-94BF-75EF0D2C8B07}" type="presParOf" srcId="{B6237EEE-0A87-4540-A9B4-3B2756871E5B}" destId="{91D4480B-705E-4567-900E-22844C6C23B6}" srcOrd="4" destOrd="0" presId="urn:microsoft.com/office/officeart/2005/8/layout/pList2"/>
    <dgm:cxn modelId="{26DB9A80-81B1-4FAF-A146-94A56F65E592}" type="presParOf" srcId="{91D4480B-705E-4567-900E-22844C6C23B6}" destId="{B5F61787-D88A-466B-937B-08093E0FAE67}" srcOrd="0" destOrd="0" presId="urn:microsoft.com/office/officeart/2005/8/layout/pList2"/>
    <dgm:cxn modelId="{71506939-23E0-48A4-A999-EA7D4F4927CB}" type="presParOf" srcId="{91D4480B-705E-4567-900E-22844C6C23B6}" destId="{A95FC044-C5B7-47FA-B959-44717A9BE698}" srcOrd="1" destOrd="0" presId="urn:microsoft.com/office/officeart/2005/8/layout/pList2"/>
    <dgm:cxn modelId="{7A24F45D-8D21-4C47-84C4-FE7A3D30047B}" type="presParOf" srcId="{91D4480B-705E-4567-900E-22844C6C23B6}" destId="{5B1EE0B4-AF0B-47AB-9828-99E02145AAD9}"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E9D5A2-9CD5-49B0-9705-501456100019}"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03386036-1A4B-46E0-BF1F-923499A0FA47}">
      <dgm:prSet phldrT="[טקסט]"/>
      <dgm:spPr/>
      <dgm:t>
        <a:bodyPr/>
        <a:lstStyle/>
        <a:p>
          <a:r>
            <a:rPr lang="en-US" dirty="0"/>
            <a:t>Seamless process</a:t>
          </a:r>
        </a:p>
      </dgm:t>
    </dgm:pt>
    <dgm:pt modelId="{3BB90A92-464A-4C63-AAA2-D233A332E591}" type="parTrans" cxnId="{087F4D7B-1B06-4D7F-BD91-7E1E6D0FE3AF}">
      <dgm:prSet/>
      <dgm:spPr>
        <a:ln>
          <a:noFill/>
        </a:ln>
      </dgm:spPr>
      <dgm:t>
        <a:bodyPr/>
        <a:lstStyle/>
        <a:p>
          <a:endParaRPr lang="en-US"/>
        </a:p>
      </dgm:t>
    </dgm:pt>
    <dgm:pt modelId="{31462503-6F35-42FF-B219-B0742C3F5FFE}" type="sibTrans" cxnId="{087F4D7B-1B06-4D7F-BD91-7E1E6D0FE3AF}">
      <dgm:prSet/>
      <dgm:spPr/>
      <dgm:t>
        <a:bodyPr/>
        <a:lstStyle/>
        <a:p>
          <a:endParaRPr lang="en-US"/>
        </a:p>
      </dgm:t>
    </dgm:pt>
    <dgm:pt modelId="{34C0DE2B-6AFE-4E0C-9966-0460061A5D63}">
      <dgm:prSet phldrT="[טקסט]"/>
      <dgm:spPr/>
      <dgm:t>
        <a:bodyPr/>
        <a:lstStyle/>
        <a:p>
          <a:r>
            <a:rPr lang="en-US" dirty="0"/>
            <a:t>Smart contract</a:t>
          </a:r>
        </a:p>
      </dgm:t>
    </dgm:pt>
    <dgm:pt modelId="{B3284B86-3950-4B71-AC36-DC97D522CF3B}" type="parTrans" cxnId="{CDF36A72-FB93-48EC-8C35-5D4570BAA785}">
      <dgm:prSet/>
      <dgm:spPr>
        <a:ln>
          <a:noFill/>
        </a:ln>
      </dgm:spPr>
      <dgm:t>
        <a:bodyPr/>
        <a:lstStyle/>
        <a:p>
          <a:endParaRPr lang="en-US"/>
        </a:p>
      </dgm:t>
    </dgm:pt>
    <dgm:pt modelId="{2C701365-37ED-48DE-BE57-950FD7CF7110}" type="sibTrans" cxnId="{CDF36A72-FB93-48EC-8C35-5D4570BAA785}">
      <dgm:prSet/>
      <dgm:spPr/>
      <dgm:t>
        <a:bodyPr/>
        <a:lstStyle/>
        <a:p>
          <a:endParaRPr lang="en-US"/>
        </a:p>
      </dgm:t>
    </dgm:pt>
    <dgm:pt modelId="{7C04C60C-46BB-48CD-939A-AB87757F4B04}" type="pres">
      <dgm:prSet presAssocID="{C9E9D5A2-9CD5-49B0-9705-501456100019}" presName="composite" presStyleCnt="0">
        <dgm:presLayoutVars>
          <dgm:chMax val="5"/>
          <dgm:dir/>
          <dgm:animLvl val="ctr"/>
          <dgm:resizeHandles val="exact"/>
        </dgm:presLayoutVars>
      </dgm:prSet>
      <dgm:spPr/>
    </dgm:pt>
    <dgm:pt modelId="{FDEE8955-88B1-4B2A-BB60-07F9CD68138A}" type="pres">
      <dgm:prSet presAssocID="{C9E9D5A2-9CD5-49B0-9705-501456100019}" presName="cycle" presStyleCnt="0"/>
      <dgm:spPr/>
    </dgm:pt>
    <dgm:pt modelId="{E0737104-219E-4671-9844-DF01EDBBC3E6}" type="pres">
      <dgm:prSet presAssocID="{C9E9D5A2-9CD5-49B0-9705-501456100019}" presName="centerShape" presStyleCnt="0"/>
      <dgm:spPr/>
    </dgm:pt>
    <dgm:pt modelId="{EBD52569-1E21-45B9-BD54-D8FD37ABCA56}" type="pres">
      <dgm:prSet presAssocID="{C9E9D5A2-9CD5-49B0-9705-501456100019}" presName="connSite" presStyleLbl="node1" presStyleIdx="0" presStyleCnt="3"/>
      <dgm:spPr/>
    </dgm:pt>
    <dgm:pt modelId="{1ADCCA63-04E1-47F0-A4F9-834A3AA7B1DC}" type="pres">
      <dgm:prSet presAssocID="{C9E9D5A2-9CD5-49B0-9705-501456100019}" presName="visible" presStyleLbl="node1" presStyleIdx="0" presStyleCnt="3" custScaleX="70461" custScaleY="65348" custLinFactNeighborX="78121" custLinFactNeighborY="-4037"/>
      <dgm:spPr/>
    </dgm:pt>
    <dgm:pt modelId="{7981FF86-7F79-4D7E-96A3-F8F1486651D6}" type="pres">
      <dgm:prSet presAssocID="{3BB90A92-464A-4C63-AAA2-D233A332E591}" presName="Name25" presStyleLbl="parChTrans1D1" presStyleIdx="0" presStyleCnt="2"/>
      <dgm:spPr/>
    </dgm:pt>
    <dgm:pt modelId="{192D2654-78AE-49E2-B967-D14F9492CD4B}" type="pres">
      <dgm:prSet presAssocID="{03386036-1A4B-46E0-BF1F-923499A0FA47}" presName="node" presStyleCnt="0"/>
      <dgm:spPr/>
    </dgm:pt>
    <dgm:pt modelId="{015F5E5E-ECAE-46B7-9EDA-D794A686A4D2}" type="pres">
      <dgm:prSet presAssocID="{03386036-1A4B-46E0-BF1F-923499A0FA47}" presName="parentNode" presStyleLbl="node1" presStyleIdx="1" presStyleCnt="3" custLinFactY="26512" custLinFactNeighborX="62443" custLinFactNeighborY="100000">
        <dgm:presLayoutVars>
          <dgm:chMax val="1"/>
          <dgm:bulletEnabled val="1"/>
        </dgm:presLayoutVars>
      </dgm:prSet>
      <dgm:spPr/>
    </dgm:pt>
    <dgm:pt modelId="{5A099063-0B9E-4870-8A6A-A298DAC83361}" type="pres">
      <dgm:prSet presAssocID="{03386036-1A4B-46E0-BF1F-923499A0FA47}" presName="childNode" presStyleLbl="revTx" presStyleIdx="0" presStyleCnt="0">
        <dgm:presLayoutVars>
          <dgm:bulletEnabled val="1"/>
        </dgm:presLayoutVars>
      </dgm:prSet>
      <dgm:spPr/>
    </dgm:pt>
    <dgm:pt modelId="{18E25B6A-2873-4440-83EB-CB6C80655593}" type="pres">
      <dgm:prSet presAssocID="{B3284B86-3950-4B71-AC36-DC97D522CF3B}" presName="Name25" presStyleLbl="parChTrans1D1" presStyleIdx="1" presStyleCnt="2"/>
      <dgm:spPr/>
    </dgm:pt>
    <dgm:pt modelId="{67807C8C-A9A0-4B44-A6CE-B0C626689334}" type="pres">
      <dgm:prSet presAssocID="{34C0DE2B-6AFE-4E0C-9966-0460061A5D63}" presName="node" presStyleCnt="0"/>
      <dgm:spPr/>
    </dgm:pt>
    <dgm:pt modelId="{9F3EECD6-B900-4888-819D-CA078C063787}" type="pres">
      <dgm:prSet presAssocID="{34C0DE2B-6AFE-4E0C-9966-0460061A5D63}" presName="parentNode" presStyleLbl="node1" presStyleIdx="2" presStyleCnt="3" custLinFactNeighborX="-82824" custLinFactNeighborY="-33251">
        <dgm:presLayoutVars>
          <dgm:chMax val="1"/>
          <dgm:bulletEnabled val="1"/>
        </dgm:presLayoutVars>
      </dgm:prSet>
      <dgm:spPr/>
    </dgm:pt>
    <dgm:pt modelId="{DABE8124-A8F4-4644-B74E-CB6A2A331098}" type="pres">
      <dgm:prSet presAssocID="{34C0DE2B-6AFE-4E0C-9966-0460061A5D63}" presName="childNode" presStyleLbl="revTx" presStyleIdx="0" presStyleCnt="0">
        <dgm:presLayoutVars>
          <dgm:bulletEnabled val="1"/>
        </dgm:presLayoutVars>
      </dgm:prSet>
      <dgm:spPr/>
    </dgm:pt>
  </dgm:ptLst>
  <dgm:cxnLst>
    <dgm:cxn modelId="{EBFF6F4E-FDDB-41AE-A5A8-76C544C5D2FE}" type="presOf" srcId="{34C0DE2B-6AFE-4E0C-9966-0460061A5D63}" destId="{9F3EECD6-B900-4888-819D-CA078C063787}" srcOrd="0" destOrd="0" presId="urn:microsoft.com/office/officeart/2005/8/layout/radial2"/>
    <dgm:cxn modelId="{CDA3174F-CF89-43B1-88F1-8633F598BD48}" type="presOf" srcId="{C9E9D5A2-9CD5-49B0-9705-501456100019}" destId="{7C04C60C-46BB-48CD-939A-AB87757F4B04}" srcOrd="0" destOrd="0" presId="urn:microsoft.com/office/officeart/2005/8/layout/radial2"/>
    <dgm:cxn modelId="{CDF36A72-FB93-48EC-8C35-5D4570BAA785}" srcId="{C9E9D5A2-9CD5-49B0-9705-501456100019}" destId="{34C0DE2B-6AFE-4E0C-9966-0460061A5D63}" srcOrd="1" destOrd="0" parTransId="{B3284B86-3950-4B71-AC36-DC97D522CF3B}" sibTransId="{2C701365-37ED-48DE-BE57-950FD7CF7110}"/>
    <dgm:cxn modelId="{087F4D7B-1B06-4D7F-BD91-7E1E6D0FE3AF}" srcId="{C9E9D5A2-9CD5-49B0-9705-501456100019}" destId="{03386036-1A4B-46E0-BF1F-923499A0FA47}" srcOrd="0" destOrd="0" parTransId="{3BB90A92-464A-4C63-AAA2-D233A332E591}" sibTransId="{31462503-6F35-42FF-B219-B0742C3F5FFE}"/>
    <dgm:cxn modelId="{B4A384C9-2BBD-45A9-A862-64E00FD6E0E4}" type="presOf" srcId="{03386036-1A4B-46E0-BF1F-923499A0FA47}" destId="{015F5E5E-ECAE-46B7-9EDA-D794A686A4D2}" srcOrd="0" destOrd="0" presId="urn:microsoft.com/office/officeart/2005/8/layout/radial2"/>
    <dgm:cxn modelId="{31CF2CEF-A607-43FB-912C-2F1373310A61}" type="presOf" srcId="{B3284B86-3950-4B71-AC36-DC97D522CF3B}" destId="{18E25B6A-2873-4440-83EB-CB6C80655593}" srcOrd="0" destOrd="0" presId="urn:microsoft.com/office/officeart/2005/8/layout/radial2"/>
    <dgm:cxn modelId="{9FB0A4F0-4A52-4D2B-A49B-C40EDBC6D659}" type="presOf" srcId="{3BB90A92-464A-4C63-AAA2-D233A332E591}" destId="{7981FF86-7F79-4D7E-96A3-F8F1486651D6}" srcOrd="0" destOrd="0" presId="urn:microsoft.com/office/officeart/2005/8/layout/radial2"/>
    <dgm:cxn modelId="{232B596D-61E4-461E-994F-13B1A71EAB0E}" type="presParOf" srcId="{7C04C60C-46BB-48CD-939A-AB87757F4B04}" destId="{FDEE8955-88B1-4B2A-BB60-07F9CD68138A}" srcOrd="0" destOrd="0" presId="urn:microsoft.com/office/officeart/2005/8/layout/radial2"/>
    <dgm:cxn modelId="{84929077-DA19-41A2-A12D-3FFC81F7D130}" type="presParOf" srcId="{FDEE8955-88B1-4B2A-BB60-07F9CD68138A}" destId="{E0737104-219E-4671-9844-DF01EDBBC3E6}" srcOrd="0" destOrd="0" presId="urn:microsoft.com/office/officeart/2005/8/layout/radial2"/>
    <dgm:cxn modelId="{00DA770B-2DBB-4B7A-B739-239AECA8AC93}" type="presParOf" srcId="{E0737104-219E-4671-9844-DF01EDBBC3E6}" destId="{EBD52569-1E21-45B9-BD54-D8FD37ABCA56}" srcOrd="0" destOrd="0" presId="urn:microsoft.com/office/officeart/2005/8/layout/radial2"/>
    <dgm:cxn modelId="{0B5C234D-8428-4F30-B404-AABEEECD6EDD}" type="presParOf" srcId="{E0737104-219E-4671-9844-DF01EDBBC3E6}" destId="{1ADCCA63-04E1-47F0-A4F9-834A3AA7B1DC}" srcOrd="1" destOrd="0" presId="urn:microsoft.com/office/officeart/2005/8/layout/radial2"/>
    <dgm:cxn modelId="{14E1D410-A37A-4A0F-AC26-AC0F783A9407}" type="presParOf" srcId="{FDEE8955-88B1-4B2A-BB60-07F9CD68138A}" destId="{7981FF86-7F79-4D7E-96A3-F8F1486651D6}" srcOrd="1" destOrd="0" presId="urn:microsoft.com/office/officeart/2005/8/layout/radial2"/>
    <dgm:cxn modelId="{65434982-7AC3-44D6-8647-07601D9D3E3A}" type="presParOf" srcId="{FDEE8955-88B1-4B2A-BB60-07F9CD68138A}" destId="{192D2654-78AE-49E2-B967-D14F9492CD4B}" srcOrd="2" destOrd="0" presId="urn:microsoft.com/office/officeart/2005/8/layout/radial2"/>
    <dgm:cxn modelId="{6D9544C0-1A13-4E9F-BBB1-65FE86088CC7}" type="presParOf" srcId="{192D2654-78AE-49E2-B967-D14F9492CD4B}" destId="{015F5E5E-ECAE-46B7-9EDA-D794A686A4D2}" srcOrd="0" destOrd="0" presId="urn:microsoft.com/office/officeart/2005/8/layout/radial2"/>
    <dgm:cxn modelId="{6D3D28E5-CBE2-4AAF-9098-AB05714119BB}" type="presParOf" srcId="{192D2654-78AE-49E2-B967-D14F9492CD4B}" destId="{5A099063-0B9E-4870-8A6A-A298DAC83361}" srcOrd="1" destOrd="0" presId="urn:microsoft.com/office/officeart/2005/8/layout/radial2"/>
    <dgm:cxn modelId="{F0B1AAC1-6AD2-4AE7-9749-D6569DBB0E89}" type="presParOf" srcId="{FDEE8955-88B1-4B2A-BB60-07F9CD68138A}" destId="{18E25B6A-2873-4440-83EB-CB6C80655593}" srcOrd="3" destOrd="0" presId="urn:microsoft.com/office/officeart/2005/8/layout/radial2"/>
    <dgm:cxn modelId="{FBEAE9D0-AF3F-43AF-BB9A-E2E198ABE975}" type="presParOf" srcId="{FDEE8955-88B1-4B2A-BB60-07F9CD68138A}" destId="{67807C8C-A9A0-4B44-A6CE-B0C626689334}" srcOrd="4" destOrd="0" presId="urn:microsoft.com/office/officeart/2005/8/layout/radial2"/>
    <dgm:cxn modelId="{848C8CB4-76EB-4772-9D1A-86E8945AC099}" type="presParOf" srcId="{67807C8C-A9A0-4B44-A6CE-B0C626689334}" destId="{9F3EECD6-B900-4888-819D-CA078C063787}" srcOrd="0" destOrd="0" presId="urn:microsoft.com/office/officeart/2005/8/layout/radial2"/>
    <dgm:cxn modelId="{D769D2E5-316C-4DE7-8587-992409F34EAA}" type="presParOf" srcId="{67807C8C-A9A0-4B44-A6CE-B0C626689334}" destId="{DABE8124-A8F4-4644-B74E-CB6A2A331098}"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D2EC0B-D5D9-4E1B-BA77-7A38FDDCB513}"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8EBD4D41-3706-498E-9920-E7D08B9795A8}" type="pres">
      <dgm:prSet presAssocID="{6DD2EC0B-D5D9-4E1B-BA77-7A38FDDCB513}" presName="compositeShape" presStyleCnt="0">
        <dgm:presLayoutVars>
          <dgm:chMax val="9"/>
          <dgm:dir/>
          <dgm:resizeHandles val="exact"/>
        </dgm:presLayoutVars>
      </dgm:prSet>
      <dgm:spPr/>
    </dgm:pt>
  </dgm:ptLst>
  <dgm:cxnLst>
    <dgm:cxn modelId="{D54133E1-241F-4DF6-A93C-B6DC1595069C}" type="presOf" srcId="{6DD2EC0B-D5D9-4E1B-BA77-7A38FDDCB513}" destId="{8EBD4D41-3706-498E-9920-E7D08B9795A8}" srcOrd="0" destOrd="0" presId="urn:microsoft.com/office/officeart/2005/8/layout/pyramid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65C88B-50F7-4F9D-AB34-9C7CACA0086E}" type="doc">
      <dgm:prSet loTypeId="urn:microsoft.com/office/officeart/2005/8/layout/radial4" loCatId="relationship" qsTypeId="urn:microsoft.com/office/officeart/2005/8/quickstyle/simple1" qsCatId="simple" csTypeId="urn:microsoft.com/office/officeart/2005/8/colors/colorful5" csCatId="colorful" phldr="1"/>
      <dgm:spPr/>
      <dgm:t>
        <a:bodyPr/>
        <a:lstStyle/>
        <a:p>
          <a:endParaRPr lang="en-US"/>
        </a:p>
      </dgm:t>
    </dgm:pt>
    <dgm:pt modelId="{EB8877AA-3BD8-4FD2-A923-F88D55B1BD61}">
      <dgm:prSet phldrT="[טקסט]"/>
      <dgm:spPr/>
      <dgm:t>
        <a:bodyPr/>
        <a:lstStyle/>
        <a:p>
          <a:r>
            <a:rPr lang="en-US" dirty="0"/>
            <a:t>Financial player</a:t>
          </a:r>
        </a:p>
      </dgm:t>
    </dgm:pt>
    <dgm:pt modelId="{4B6F40C0-728D-44AC-B6B9-1D56F08AA2F5}" type="parTrans" cxnId="{7ED04978-3805-4261-B440-47C2AF33238D}">
      <dgm:prSet/>
      <dgm:spPr/>
      <dgm:t>
        <a:bodyPr/>
        <a:lstStyle/>
        <a:p>
          <a:endParaRPr lang="en-US"/>
        </a:p>
      </dgm:t>
    </dgm:pt>
    <dgm:pt modelId="{51F835AE-2B69-4C79-B7FD-4CD50D51C6DE}" type="sibTrans" cxnId="{7ED04978-3805-4261-B440-47C2AF33238D}">
      <dgm:prSet/>
      <dgm:spPr/>
      <dgm:t>
        <a:bodyPr/>
        <a:lstStyle/>
        <a:p>
          <a:endParaRPr lang="en-US"/>
        </a:p>
      </dgm:t>
    </dgm:pt>
    <dgm:pt modelId="{0ECED6BE-4C5E-40CF-9BC4-1492E51FDC50}">
      <dgm:prSet phldrT="[טקסט]"/>
      <dgm:spPr/>
      <dgm:t>
        <a:bodyPr/>
        <a:lstStyle/>
        <a:p>
          <a:r>
            <a:rPr lang="en-US" dirty="0"/>
            <a:t>Technology</a:t>
          </a:r>
        </a:p>
      </dgm:t>
    </dgm:pt>
    <dgm:pt modelId="{97C2F5C0-38CC-464D-A9C2-4EA42CC5B261}" type="parTrans" cxnId="{9A605837-B545-416D-9138-754D9E5AAC71}">
      <dgm:prSet/>
      <dgm:spPr/>
      <dgm:t>
        <a:bodyPr/>
        <a:lstStyle/>
        <a:p>
          <a:endParaRPr lang="en-US"/>
        </a:p>
      </dgm:t>
    </dgm:pt>
    <dgm:pt modelId="{ADCFE6F6-205E-406C-B652-6FD60C9ACB08}" type="sibTrans" cxnId="{9A605837-B545-416D-9138-754D9E5AAC71}">
      <dgm:prSet/>
      <dgm:spPr/>
      <dgm:t>
        <a:bodyPr/>
        <a:lstStyle/>
        <a:p>
          <a:endParaRPr lang="en-US"/>
        </a:p>
      </dgm:t>
    </dgm:pt>
    <dgm:pt modelId="{89673B3E-1214-47A9-9B2E-85EDFF63D2E6}">
      <dgm:prSet phldrT="[טקסט]"/>
      <dgm:spPr/>
      <dgm:t>
        <a:bodyPr/>
        <a:lstStyle/>
        <a:p>
          <a:endParaRPr lang="en-US" dirty="0"/>
        </a:p>
      </dgm:t>
    </dgm:pt>
    <dgm:pt modelId="{903CB231-EA77-4B56-96F7-1A4B49CA8C55}" type="parTrans" cxnId="{570902FF-62CB-488C-9C0A-DD0E6A5AB802}">
      <dgm:prSet/>
      <dgm:spPr/>
      <dgm:t>
        <a:bodyPr/>
        <a:lstStyle/>
        <a:p>
          <a:endParaRPr lang="en-US"/>
        </a:p>
      </dgm:t>
    </dgm:pt>
    <dgm:pt modelId="{BEA53290-7E1B-476C-9AAA-48DFFADEE6EC}" type="sibTrans" cxnId="{570902FF-62CB-488C-9C0A-DD0E6A5AB802}">
      <dgm:prSet/>
      <dgm:spPr/>
      <dgm:t>
        <a:bodyPr/>
        <a:lstStyle/>
        <a:p>
          <a:endParaRPr lang="en-US"/>
        </a:p>
      </dgm:t>
    </dgm:pt>
    <dgm:pt modelId="{730F49BD-B1E6-496A-8D04-7D5DD1A408D1}">
      <dgm:prSet phldrT="[טקסט]"/>
      <dgm:spPr/>
      <dgm:t>
        <a:bodyPr/>
        <a:lstStyle/>
        <a:p>
          <a:r>
            <a:rPr lang="en-US" dirty="0"/>
            <a:t>Regulation</a:t>
          </a:r>
        </a:p>
      </dgm:t>
    </dgm:pt>
    <dgm:pt modelId="{DBD909A4-A1D7-4373-8AE0-D0B50EC4BB0B}" type="parTrans" cxnId="{233AB528-9FFE-4B3E-B9EA-B8024B12B8F6}">
      <dgm:prSet/>
      <dgm:spPr/>
      <dgm:t>
        <a:bodyPr/>
        <a:lstStyle/>
        <a:p>
          <a:endParaRPr lang="en-US"/>
        </a:p>
      </dgm:t>
    </dgm:pt>
    <dgm:pt modelId="{30058D5C-FD5C-43E3-8C79-F9280EC22C4B}" type="sibTrans" cxnId="{233AB528-9FFE-4B3E-B9EA-B8024B12B8F6}">
      <dgm:prSet/>
      <dgm:spPr/>
      <dgm:t>
        <a:bodyPr/>
        <a:lstStyle/>
        <a:p>
          <a:endParaRPr lang="en-US"/>
        </a:p>
      </dgm:t>
    </dgm:pt>
    <dgm:pt modelId="{6C75E7BA-ABDD-4C23-BAE8-6AC1A865485D}">
      <dgm:prSet phldrT="[טקסט]"/>
      <dgm:spPr/>
      <dgm:t>
        <a:bodyPr/>
        <a:lstStyle/>
        <a:p>
          <a:r>
            <a:rPr lang="en-US" dirty="0"/>
            <a:t>Competition</a:t>
          </a:r>
        </a:p>
      </dgm:t>
    </dgm:pt>
    <dgm:pt modelId="{4DBB20DE-24E4-4AC4-87F2-9CDB1B47C157}" type="parTrans" cxnId="{3097F7B5-6F25-47F6-B39F-84270D9B5080}">
      <dgm:prSet/>
      <dgm:spPr/>
      <dgm:t>
        <a:bodyPr/>
        <a:lstStyle/>
        <a:p>
          <a:endParaRPr lang="en-US"/>
        </a:p>
      </dgm:t>
    </dgm:pt>
    <dgm:pt modelId="{75982F98-7C52-403B-823E-118B100FBAE1}" type="sibTrans" cxnId="{3097F7B5-6F25-47F6-B39F-84270D9B5080}">
      <dgm:prSet/>
      <dgm:spPr/>
      <dgm:t>
        <a:bodyPr/>
        <a:lstStyle/>
        <a:p>
          <a:endParaRPr lang="en-US"/>
        </a:p>
      </dgm:t>
    </dgm:pt>
    <dgm:pt modelId="{A6456BC4-E0CC-44A9-887D-EA544AC5F98A}" type="pres">
      <dgm:prSet presAssocID="{0A65C88B-50F7-4F9D-AB34-9C7CACA0086E}" presName="cycle" presStyleCnt="0">
        <dgm:presLayoutVars>
          <dgm:chMax val="1"/>
          <dgm:dir/>
          <dgm:animLvl val="ctr"/>
          <dgm:resizeHandles val="exact"/>
        </dgm:presLayoutVars>
      </dgm:prSet>
      <dgm:spPr/>
    </dgm:pt>
    <dgm:pt modelId="{768C585F-DB00-4ABD-8CA2-C84411C4211C}" type="pres">
      <dgm:prSet presAssocID="{EB8877AA-3BD8-4FD2-A923-F88D55B1BD61}" presName="centerShape" presStyleLbl="node0" presStyleIdx="0" presStyleCnt="1"/>
      <dgm:spPr/>
    </dgm:pt>
    <dgm:pt modelId="{D5B3E063-8BFD-49FA-A389-86EA936C4150}" type="pres">
      <dgm:prSet presAssocID="{97C2F5C0-38CC-464D-A9C2-4EA42CC5B261}" presName="parTrans" presStyleLbl="bgSibTrans2D1" presStyleIdx="0" presStyleCnt="3"/>
      <dgm:spPr/>
    </dgm:pt>
    <dgm:pt modelId="{3C19D455-2A7E-4D28-BC37-81FC0C3E6012}" type="pres">
      <dgm:prSet presAssocID="{0ECED6BE-4C5E-40CF-9BC4-1492E51FDC50}" presName="node" presStyleLbl="node1" presStyleIdx="0" presStyleCnt="3">
        <dgm:presLayoutVars>
          <dgm:bulletEnabled val="1"/>
        </dgm:presLayoutVars>
      </dgm:prSet>
      <dgm:spPr/>
    </dgm:pt>
    <dgm:pt modelId="{B200307E-B430-4B69-A785-9AD8AB2F649A}" type="pres">
      <dgm:prSet presAssocID="{DBD909A4-A1D7-4373-8AE0-D0B50EC4BB0B}" presName="parTrans" presStyleLbl="bgSibTrans2D1" presStyleIdx="1" presStyleCnt="3"/>
      <dgm:spPr/>
    </dgm:pt>
    <dgm:pt modelId="{EC9C4B9F-0D6B-4950-8CF3-15EBD64079EC}" type="pres">
      <dgm:prSet presAssocID="{730F49BD-B1E6-496A-8D04-7D5DD1A408D1}" presName="node" presStyleLbl="node1" presStyleIdx="1" presStyleCnt="3">
        <dgm:presLayoutVars>
          <dgm:bulletEnabled val="1"/>
        </dgm:presLayoutVars>
      </dgm:prSet>
      <dgm:spPr/>
    </dgm:pt>
    <dgm:pt modelId="{3EF2B1A1-2FB8-402C-9A36-1E2FED63DEDE}" type="pres">
      <dgm:prSet presAssocID="{4DBB20DE-24E4-4AC4-87F2-9CDB1B47C157}" presName="parTrans" presStyleLbl="bgSibTrans2D1" presStyleIdx="2" presStyleCnt="3"/>
      <dgm:spPr/>
    </dgm:pt>
    <dgm:pt modelId="{4949DD80-8108-46F2-93AA-ADA9A084F9A6}" type="pres">
      <dgm:prSet presAssocID="{6C75E7BA-ABDD-4C23-BAE8-6AC1A865485D}" presName="node" presStyleLbl="node1" presStyleIdx="2" presStyleCnt="3">
        <dgm:presLayoutVars>
          <dgm:bulletEnabled val="1"/>
        </dgm:presLayoutVars>
      </dgm:prSet>
      <dgm:spPr/>
    </dgm:pt>
  </dgm:ptLst>
  <dgm:cxnLst>
    <dgm:cxn modelId="{050FEB22-C3F1-47C6-8DA6-4AE530EEC490}" type="presOf" srcId="{DBD909A4-A1D7-4373-8AE0-D0B50EC4BB0B}" destId="{B200307E-B430-4B69-A785-9AD8AB2F649A}" srcOrd="0" destOrd="0" presId="urn:microsoft.com/office/officeart/2005/8/layout/radial4"/>
    <dgm:cxn modelId="{233AB528-9FFE-4B3E-B9EA-B8024B12B8F6}" srcId="{EB8877AA-3BD8-4FD2-A923-F88D55B1BD61}" destId="{730F49BD-B1E6-496A-8D04-7D5DD1A408D1}" srcOrd="1" destOrd="0" parTransId="{DBD909A4-A1D7-4373-8AE0-D0B50EC4BB0B}" sibTransId="{30058D5C-FD5C-43E3-8C79-F9280EC22C4B}"/>
    <dgm:cxn modelId="{9A605837-B545-416D-9138-754D9E5AAC71}" srcId="{EB8877AA-3BD8-4FD2-A923-F88D55B1BD61}" destId="{0ECED6BE-4C5E-40CF-9BC4-1492E51FDC50}" srcOrd="0" destOrd="0" parTransId="{97C2F5C0-38CC-464D-A9C2-4EA42CC5B261}" sibTransId="{ADCFE6F6-205E-406C-B652-6FD60C9ACB08}"/>
    <dgm:cxn modelId="{523C6C3A-C436-4C69-BAB8-65AC4087C4A2}" type="presOf" srcId="{6C75E7BA-ABDD-4C23-BAE8-6AC1A865485D}" destId="{4949DD80-8108-46F2-93AA-ADA9A084F9A6}" srcOrd="0" destOrd="0" presId="urn:microsoft.com/office/officeart/2005/8/layout/radial4"/>
    <dgm:cxn modelId="{2C30065C-D561-4E95-8443-6D5680CD7B85}" type="presOf" srcId="{4DBB20DE-24E4-4AC4-87F2-9CDB1B47C157}" destId="{3EF2B1A1-2FB8-402C-9A36-1E2FED63DEDE}" srcOrd="0" destOrd="0" presId="urn:microsoft.com/office/officeart/2005/8/layout/radial4"/>
    <dgm:cxn modelId="{7ED04978-3805-4261-B440-47C2AF33238D}" srcId="{0A65C88B-50F7-4F9D-AB34-9C7CACA0086E}" destId="{EB8877AA-3BD8-4FD2-A923-F88D55B1BD61}" srcOrd="0" destOrd="0" parTransId="{4B6F40C0-728D-44AC-B6B9-1D56F08AA2F5}" sibTransId="{51F835AE-2B69-4C79-B7FD-4CD50D51C6DE}"/>
    <dgm:cxn modelId="{E844DB98-DA19-4984-BF3E-AC1EBA74474D}" type="presOf" srcId="{EB8877AA-3BD8-4FD2-A923-F88D55B1BD61}" destId="{768C585F-DB00-4ABD-8CA2-C84411C4211C}" srcOrd="0" destOrd="0" presId="urn:microsoft.com/office/officeart/2005/8/layout/radial4"/>
    <dgm:cxn modelId="{3097F7B5-6F25-47F6-B39F-84270D9B5080}" srcId="{EB8877AA-3BD8-4FD2-A923-F88D55B1BD61}" destId="{6C75E7BA-ABDD-4C23-BAE8-6AC1A865485D}" srcOrd="2" destOrd="0" parTransId="{4DBB20DE-24E4-4AC4-87F2-9CDB1B47C157}" sibTransId="{75982F98-7C52-403B-823E-118B100FBAE1}"/>
    <dgm:cxn modelId="{398C3FBD-B9DD-43FD-A014-1AD0098E2391}" type="presOf" srcId="{730F49BD-B1E6-496A-8D04-7D5DD1A408D1}" destId="{EC9C4B9F-0D6B-4950-8CF3-15EBD64079EC}" srcOrd="0" destOrd="0" presId="urn:microsoft.com/office/officeart/2005/8/layout/radial4"/>
    <dgm:cxn modelId="{BB36D1C2-658A-4CEB-A025-6C00DD929601}" type="presOf" srcId="{0ECED6BE-4C5E-40CF-9BC4-1492E51FDC50}" destId="{3C19D455-2A7E-4D28-BC37-81FC0C3E6012}" srcOrd="0" destOrd="0" presId="urn:microsoft.com/office/officeart/2005/8/layout/radial4"/>
    <dgm:cxn modelId="{0C6A6DD9-64D5-42AB-9ED4-59BA6E676D85}" type="presOf" srcId="{0A65C88B-50F7-4F9D-AB34-9C7CACA0086E}" destId="{A6456BC4-E0CC-44A9-887D-EA544AC5F98A}" srcOrd="0" destOrd="0" presId="urn:microsoft.com/office/officeart/2005/8/layout/radial4"/>
    <dgm:cxn modelId="{5FADF5FE-4C2A-443F-9831-2F788A453748}" type="presOf" srcId="{97C2F5C0-38CC-464D-A9C2-4EA42CC5B261}" destId="{D5B3E063-8BFD-49FA-A389-86EA936C4150}" srcOrd="0" destOrd="0" presId="urn:microsoft.com/office/officeart/2005/8/layout/radial4"/>
    <dgm:cxn modelId="{570902FF-62CB-488C-9C0A-DD0E6A5AB802}" srcId="{0A65C88B-50F7-4F9D-AB34-9C7CACA0086E}" destId="{89673B3E-1214-47A9-9B2E-85EDFF63D2E6}" srcOrd="1" destOrd="0" parTransId="{903CB231-EA77-4B56-96F7-1A4B49CA8C55}" sibTransId="{BEA53290-7E1B-476C-9AAA-48DFFADEE6EC}"/>
    <dgm:cxn modelId="{49B023ED-7DDA-45C5-9BEE-58AABBE5785E}" type="presParOf" srcId="{A6456BC4-E0CC-44A9-887D-EA544AC5F98A}" destId="{768C585F-DB00-4ABD-8CA2-C84411C4211C}" srcOrd="0" destOrd="0" presId="urn:microsoft.com/office/officeart/2005/8/layout/radial4"/>
    <dgm:cxn modelId="{F0DC4E1A-C247-4C64-B9DB-8E2128210767}" type="presParOf" srcId="{A6456BC4-E0CC-44A9-887D-EA544AC5F98A}" destId="{D5B3E063-8BFD-49FA-A389-86EA936C4150}" srcOrd="1" destOrd="0" presId="urn:microsoft.com/office/officeart/2005/8/layout/radial4"/>
    <dgm:cxn modelId="{D88FA605-4A45-48C6-A572-3048EDC6127D}" type="presParOf" srcId="{A6456BC4-E0CC-44A9-887D-EA544AC5F98A}" destId="{3C19D455-2A7E-4D28-BC37-81FC0C3E6012}" srcOrd="2" destOrd="0" presId="urn:microsoft.com/office/officeart/2005/8/layout/radial4"/>
    <dgm:cxn modelId="{8A946E08-32E5-429A-88C1-A0C315FCAB06}" type="presParOf" srcId="{A6456BC4-E0CC-44A9-887D-EA544AC5F98A}" destId="{B200307E-B430-4B69-A785-9AD8AB2F649A}" srcOrd="3" destOrd="0" presId="urn:microsoft.com/office/officeart/2005/8/layout/radial4"/>
    <dgm:cxn modelId="{E2080218-0315-4F5C-8A05-6882372B699C}" type="presParOf" srcId="{A6456BC4-E0CC-44A9-887D-EA544AC5F98A}" destId="{EC9C4B9F-0D6B-4950-8CF3-15EBD64079EC}" srcOrd="4" destOrd="0" presId="urn:microsoft.com/office/officeart/2005/8/layout/radial4"/>
    <dgm:cxn modelId="{5E912676-CCBD-4C79-8F74-AA235FEF5E6E}" type="presParOf" srcId="{A6456BC4-E0CC-44A9-887D-EA544AC5F98A}" destId="{3EF2B1A1-2FB8-402C-9A36-1E2FED63DEDE}" srcOrd="5" destOrd="0" presId="urn:microsoft.com/office/officeart/2005/8/layout/radial4"/>
    <dgm:cxn modelId="{E1C829A2-9F6D-4399-98A0-4E12FF7E49D3}" type="presParOf" srcId="{A6456BC4-E0CC-44A9-887D-EA544AC5F98A}" destId="{4949DD80-8108-46F2-93AA-ADA9A084F9A6}" srcOrd="6" destOrd="0" presId="urn:microsoft.com/office/officeart/2005/8/layout/radial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12A2E8-810C-472B-8715-3C2DF5AC26EF}" type="doc">
      <dgm:prSet loTypeId="urn:microsoft.com/office/officeart/2005/8/layout/pList2" loCatId="list" qsTypeId="urn:microsoft.com/office/officeart/2005/8/quickstyle/simple1" qsCatId="simple" csTypeId="urn:microsoft.com/office/officeart/2005/8/colors/accent1_2" csCatId="accent1" phldr="1"/>
      <dgm:spPr/>
    </dgm:pt>
    <dgm:pt modelId="{41DA2306-7129-4C03-BB71-67F8CE5A441D}">
      <dgm:prSet phldrT="[טקסט]"/>
      <dgm:spPr/>
      <dgm:t>
        <a:bodyPr/>
        <a:lstStyle/>
        <a:p>
          <a:r>
            <a:rPr lang="en-US" sz="1600" dirty="0"/>
            <a:t>Address</a:t>
          </a:r>
        </a:p>
      </dgm:t>
    </dgm:pt>
    <dgm:pt modelId="{B45DD0E0-D7E5-4E0B-8A6E-A62DB6DD68D9}" type="parTrans" cxnId="{8BAFFBD0-14D8-4312-8997-1C1D79D404F9}">
      <dgm:prSet/>
      <dgm:spPr/>
      <dgm:t>
        <a:bodyPr/>
        <a:lstStyle/>
        <a:p>
          <a:endParaRPr lang="en-US"/>
        </a:p>
      </dgm:t>
    </dgm:pt>
    <dgm:pt modelId="{E9BBABA9-B206-40B8-AB91-D406697069EC}" type="sibTrans" cxnId="{8BAFFBD0-14D8-4312-8997-1C1D79D404F9}">
      <dgm:prSet/>
      <dgm:spPr/>
      <dgm:t>
        <a:bodyPr/>
        <a:lstStyle/>
        <a:p>
          <a:endParaRPr lang="en-US"/>
        </a:p>
      </dgm:t>
    </dgm:pt>
    <dgm:pt modelId="{7847B5AF-F638-4729-97A5-ACC17AD1646F}">
      <dgm:prSet phldrT="[טקסט]"/>
      <dgm:spPr/>
      <dgm:t>
        <a:bodyPr/>
        <a:lstStyle/>
        <a:p>
          <a:r>
            <a:rPr lang="en-US" sz="1600" dirty="0"/>
            <a:t>Public &amp; Private key</a:t>
          </a:r>
        </a:p>
      </dgm:t>
    </dgm:pt>
    <dgm:pt modelId="{F4FD5FC8-0AC4-4726-98D0-DE34D582C10B}" type="parTrans" cxnId="{C507797F-F471-48AE-8CD2-F154F703C64B}">
      <dgm:prSet/>
      <dgm:spPr/>
      <dgm:t>
        <a:bodyPr/>
        <a:lstStyle/>
        <a:p>
          <a:endParaRPr lang="en-US"/>
        </a:p>
      </dgm:t>
    </dgm:pt>
    <dgm:pt modelId="{7D77209A-1A25-45D5-8097-4BBC9305537E}" type="sibTrans" cxnId="{C507797F-F471-48AE-8CD2-F154F703C64B}">
      <dgm:prSet/>
      <dgm:spPr/>
      <dgm:t>
        <a:bodyPr/>
        <a:lstStyle/>
        <a:p>
          <a:endParaRPr lang="en-US"/>
        </a:p>
      </dgm:t>
    </dgm:pt>
    <dgm:pt modelId="{533EBCFF-5397-404F-AF87-2851D1D9B671}">
      <dgm:prSet phldrT="[טקסט]"/>
      <dgm:spPr/>
      <dgm:t>
        <a:bodyPr/>
        <a:lstStyle/>
        <a:p>
          <a:r>
            <a:rPr lang="en-US" sz="1600" dirty="0"/>
            <a:t>Signature</a:t>
          </a:r>
        </a:p>
      </dgm:t>
    </dgm:pt>
    <dgm:pt modelId="{6D2939CB-00B1-4435-81A2-7E635AB3B1A5}" type="parTrans" cxnId="{69D94A28-78AF-4E46-A7CA-5D76E5D5CDA8}">
      <dgm:prSet/>
      <dgm:spPr/>
      <dgm:t>
        <a:bodyPr/>
        <a:lstStyle/>
        <a:p>
          <a:endParaRPr lang="en-US"/>
        </a:p>
      </dgm:t>
    </dgm:pt>
    <dgm:pt modelId="{75E7E35D-8191-40C3-AE0B-D4D7A8C1C931}" type="sibTrans" cxnId="{69D94A28-78AF-4E46-A7CA-5D76E5D5CDA8}">
      <dgm:prSet/>
      <dgm:spPr/>
      <dgm:t>
        <a:bodyPr/>
        <a:lstStyle/>
        <a:p>
          <a:endParaRPr lang="en-US"/>
        </a:p>
      </dgm:t>
    </dgm:pt>
    <dgm:pt modelId="{F775A45D-B6A2-4F1F-8BDF-1C22C632D3F2}">
      <dgm:prSet phldrT="[טקסט]"/>
      <dgm:spPr/>
      <dgm:t>
        <a:bodyPr/>
        <a:lstStyle/>
        <a:p>
          <a:r>
            <a:rPr lang="en-US" sz="1600" dirty="0"/>
            <a:t>Transaction</a:t>
          </a:r>
        </a:p>
      </dgm:t>
    </dgm:pt>
    <dgm:pt modelId="{47A56660-F165-4BE8-99E4-6B10EFA8CA08}" type="parTrans" cxnId="{CBD6B4BC-4826-4E5D-9C9A-CD44F925C5E3}">
      <dgm:prSet/>
      <dgm:spPr/>
      <dgm:t>
        <a:bodyPr/>
        <a:lstStyle/>
        <a:p>
          <a:endParaRPr lang="en-US"/>
        </a:p>
      </dgm:t>
    </dgm:pt>
    <dgm:pt modelId="{CF01E198-D0BD-48C5-8654-0CF3E159C296}" type="sibTrans" cxnId="{CBD6B4BC-4826-4E5D-9C9A-CD44F925C5E3}">
      <dgm:prSet/>
      <dgm:spPr/>
      <dgm:t>
        <a:bodyPr/>
        <a:lstStyle/>
        <a:p>
          <a:endParaRPr lang="en-US"/>
        </a:p>
      </dgm:t>
    </dgm:pt>
    <dgm:pt modelId="{EC5FE7E5-38B6-4280-88A7-B34B22CA4610}">
      <dgm:prSet phldrT="[טקסט]" custT="1"/>
      <dgm:spPr/>
      <dgm:t>
        <a:bodyPr/>
        <a:lstStyle/>
        <a:p>
          <a:r>
            <a:rPr lang="en-US" sz="2400" b="1" dirty="0"/>
            <a:t>Trustworthy Ledger</a:t>
          </a:r>
        </a:p>
        <a:p>
          <a:endParaRPr lang="en-US" sz="2000" dirty="0"/>
        </a:p>
      </dgm:t>
    </dgm:pt>
    <dgm:pt modelId="{D0E3B0C5-76C2-4B53-9192-41C3F2A72F4F}" type="parTrans" cxnId="{C1D13846-C4A7-4739-ADF8-5A0D9C589487}">
      <dgm:prSet/>
      <dgm:spPr/>
      <dgm:t>
        <a:bodyPr/>
        <a:lstStyle/>
        <a:p>
          <a:endParaRPr lang="en-US"/>
        </a:p>
      </dgm:t>
    </dgm:pt>
    <dgm:pt modelId="{EFA0926B-ADA3-4AF5-BE53-42A67C644941}" type="sibTrans" cxnId="{C1D13846-C4A7-4739-ADF8-5A0D9C589487}">
      <dgm:prSet/>
      <dgm:spPr/>
      <dgm:t>
        <a:bodyPr/>
        <a:lstStyle/>
        <a:p>
          <a:endParaRPr lang="en-US"/>
        </a:p>
      </dgm:t>
    </dgm:pt>
    <dgm:pt modelId="{E05E00D1-9E31-4EF2-A42B-CC11C0AD1EA9}">
      <dgm:prSet phldrT="[טקסט]"/>
      <dgm:spPr/>
      <dgm:t>
        <a:bodyPr/>
        <a:lstStyle/>
        <a:p>
          <a:r>
            <a:rPr lang="en-US" sz="1600" dirty="0"/>
            <a:t>Cryptocurrency</a:t>
          </a:r>
        </a:p>
      </dgm:t>
    </dgm:pt>
    <dgm:pt modelId="{D3ABEB96-898C-47DE-9441-31A54D22814E}" type="parTrans" cxnId="{AB161E53-4283-4BAE-B42E-E245A04519A2}">
      <dgm:prSet/>
      <dgm:spPr/>
      <dgm:t>
        <a:bodyPr/>
        <a:lstStyle/>
        <a:p>
          <a:endParaRPr lang="en-US"/>
        </a:p>
      </dgm:t>
    </dgm:pt>
    <dgm:pt modelId="{E3B750FD-DEA9-468D-AF74-8A1CD5776C86}" type="sibTrans" cxnId="{AB161E53-4283-4BAE-B42E-E245A04519A2}">
      <dgm:prSet/>
      <dgm:spPr/>
      <dgm:t>
        <a:bodyPr/>
        <a:lstStyle/>
        <a:p>
          <a:endParaRPr lang="en-US"/>
        </a:p>
      </dgm:t>
    </dgm:pt>
    <dgm:pt modelId="{4DB49B65-2E42-4CE2-8B21-A24001CDF2EE}">
      <dgm:prSet phldrT="[טקסט]" custT="1"/>
      <dgm:spPr/>
      <dgm:t>
        <a:bodyPr/>
        <a:lstStyle/>
        <a:p>
          <a:r>
            <a:rPr lang="en-US" sz="2400" b="1" dirty="0"/>
            <a:t>Trustworthy Contracts</a:t>
          </a:r>
        </a:p>
        <a:p>
          <a:endParaRPr lang="en-US" sz="2000" dirty="0"/>
        </a:p>
      </dgm:t>
    </dgm:pt>
    <dgm:pt modelId="{8C933A2E-25F0-4E18-AA7B-6B525FF14AA7}" type="parTrans" cxnId="{825AD21A-7BCD-4B07-9258-8629C25C26A0}">
      <dgm:prSet/>
      <dgm:spPr/>
      <dgm:t>
        <a:bodyPr/>
        <a:lstStyle/>
        <a:p>
          <a:endParaRPr lang="en-US"/>
        </a:p>
      </dgm:t>
    </dgm:pt>
    <dgm:pt modelId="{DC5B8018-F8B4-49F1-B5F8-78EE61780760}" type="sibTrans" cxnId="{825AD21A-7BCD-4B07-9258-8629C25C26A0}">
      <dgm:prSet/>
      <dgm:spPr/>
      <dgm:t>
        <a:bodyPr/>
        <a:lstStyle/>
        <a:p>
          <a:endParaRPr lang="en-US"/>
        </a:p>
      </dgm:t>
    </dgm:pt>
    <dgm:pt modelId="{A07138A5-A7EE-4A61-AEF0-A5EEB00A32F1}">
      <dgm:prSet phldrT="[טקסט]"/>
      <dgm:spPr/>
      <dgm:t>
        <a:bodyPr/>
        <a:lstStyle/>
        <a:p>
          <a:r>
            <a:rPr lang="en-US" sz="1600" dirty="0"/>
            <a:t>Payments based on events</a:t>
          </a:r>
        </a:p>
      </dgm:t>
    </dgm:pt>
    <dgm:pt modelId="{3D09B466-D5F1-4F89-97EC-B303F5117C5C}" type="parTrans" cxnId="{48A2930D-7959-4D51-BBAB-64FD6A93BF96}">
      <dgm:prSet/>
      <dgm:spPr/>
      <dgm:t>
        <a:bodyPr/>
        <a:lstStyle/>
        <a:p>
          <a:endParaRPr lang="en-US"/>
        </a:p>
      </dgm:t>
    </dgm:pt>
    <dgm:pt modelId="{3DA4D2A7-0B05-4E5B-862E-EBBB39322AA3}" type="sibTrans" cxnId="{48A2930D-7959-4D51-BBAB-64FD6A93BF96}">
      <dgm:prSet/>
      <dgm:spPr/>
      <dgm:t>
        <a:bodyPr/>
        <a:lstStyle/>
        <a:p>
          <a:endParaRPr lang="en-US"/>
        </a:p>
      </dgm:t>
    </dgm:pt>
    <dgm:pt modelId="{C94FA107-186E-4FFF-A5B9-CF325F61112B}">
      <dgm:prSet phldrT="[טקסט]"/>
      <dgm:spPr/>
      <dgm:t>
        <a:bodyPr/>
        <a:lstStyle/>
        <a:p>
          <a:r>
            <a:rPr lang="en-US" sz="1600" dirty="0"/>
            <a:t>Crowd funding</a:t>
          </a:r>
        </a:p>
      </dgm:t>
    </dgm:pt>
    <dgm:pt modelId="{AE70128F-D823-4615-B9D9-ED1A764CC94A}" type="parTrans" cxnId="{7A0F57AB-F842-4130-BCFA-CB5F283E5D2E}">
      <dgm:prSet/>
      <dgm:spPr/>
      <dgm:t>
        <a:bodyPr/>
        <a:lstStyle/>
        <a:p>
          <a:endParaRPr lang="en-US"/>
        </a:p>
      </dgm:t>
    </dgm:pt>
    <dgm:pt modelId="{A024F0E3-AB4B-455E-BA34-D2865959D1AB}" type="sibTrans" cxnId="{7A0F57AB-F842-4130-BCFA-CB5F283E5D2E}">
      <dgm:prSet/>
      <dgm:spPr/>
      <dgm:t>
        <a:bodyPr/>
        <a:lstStyle/>
        <a:p>
          <a:endParaRPr lang="en-US"/>
        </a:p>
      </dgm:t>
    </dgm:pt>
    <dgm:pt modelId="{BF602F70-8C50-4DDC-8479-C038BD7792DB}">
      <dgm:prSet phldrT="[טקסט]" custT="1"/>
      <dgm:spPr/>
      <dgm:t>
        <a:bodyPr/>
        <a:lstStyle/>
        <a:p>
          <a:r>
            <a:rPr lang="en-US" sz="2400" b="1" dirty="0"/>
            <a:t>Decentralized applications</a:t>
          </a:r>
        </a:p>
        <a:p>
          <a:endParaRPr lang="en-US" sz="2100" dirty="0"/>
        </a:p>
      </dgm:t>
    </dgm:pt>
    <dgm:pt modelId="{DCFC8528-59E3-4F2B-94C1-5821B110CA8B}" type="parTrans" cxnId="{38B66C52-DC09-4BE3-AAE6-FF2051D1DB71}">
      <dgm:prSet/>
      <dgm:spPr/>
      <dgm:t>
        <a:bodyPr/>
        <a:lstStyle/>
        <a:p>
          <a:endParaRPr lang="en-US"/>
        </a:p>
      </dgm:t>
    </dgm:pt>
    <dgm:pt modelId="{352965EA-9B90-41C4-BD6E-0EC0B31E8CAA}" type="sibTrans" cxnId="{38B66C52-DC09-4BE3-AAE6-FF2051D1DB71}">
      <dgm:prSet/>
      <dgm:spPr/>
      <dgm:t>
        <a:bodyPr/>
        <a:lstStyle/>
        <a:p>
          <a:endParaRPr lang="en-US"/>
        </a:p>
      </dgm:t>
    </dgm:pt>
    <dgm:pt modelId="{5314FF8F-E527-4B61-86FD-0E51EB369B85}">
      <dgm:prSet phldrT="[טקסט]"/>
      <dgm:spPr/>
      <dgm:t>
        <a:bodyPr/>
        <a:lstStyle/>
        <a:p>
          <a:r>
            <a:rPr lang="en-US" sz="1600" dirty="0"/>
            <a:t>Data</a:t>
          </a:r>
        </a:p>
      </dgm:t>
    </dgm:pt>
    <dgm:pt modelId="{DC1BCEA1-21D8-47C7-A1CA-56A1CE7B4E8B}" type="parTrans" cxnId="{4494D712-5C63-4FAF-A1C6-5BE9265D18B6}">
      <dgm:prSet/>
      <dgm:spPr/>
      <dgm:t>
        <a:bodyPr/>
        <a:lstStyle/>
        <a:p>
          <a:endParaRPr lang="en-US"/>
        </a:p>
      </dgm:t>
    </dgm:pt>
    <dgm:pt modelId="{27DD3319-AA94-4B02-A7B6-B0FCE3EB76D3}" type="sibTrans" cxnId="{4494D712-5C63-4FAF-A1C6-5BE9265D18B6}">
      <dgm:prSet/>
      <dgm:spPr/>
      <dgm:t>
        <a:bodyPr/>
        <a:lstStyle/>
        <a:p>
          <a:endParaRPr lang="en-US"/>
        </a:p>
      </dgm:t>
    </dgm:pt>
    <dgm:pt modelId="{E272CC24-A5AE-44ED-AEE1-7985EDB35DA0}">
      <dgm:prSet phldrT="[טקסט]"/>
      <dgm:spPr/>
      <dgm:t>
        <a:bodyPr/>
        <a:lstStyle/>
        <a:p>
          <a:r>
            <a:rPr lang="en-US" sz="1600" dirty="0"/>
            <a:t>Value</a:t>
          </a:r>
        </a:p>
      </dgm:t>
    </dgm:pt>
    <dgm:pt modelId="{4566DF8B-ADFC-4C64-901B-E8DBE0D728BD}" type="parTrans" cxnId="{E4C61293-A561-4D4A-AE64-5B872C8CB513}">
      <dgm:prSet/>
      <dgm:spPr/>
      <dgm:t>
        <a:bodyPr/>
        <a:lstStyle/>
        <a:p>
          <a:endParaRPr lang="en-US"/>
        </a:p>
      </dgm:t>
    </dgm:pt>
    <dgm:pt modelId="{3CD46846-29C3-4A2B-AC26-93B507B63A33}" type="sibTrans" cxnId="{E4C61293-A561-4D4A-AE64-5B872C8CB513}">
      <dgm:prSet/>
      <dgm:spPr/>
      <dgm:t>
        <a:bodyPr/>
        <a:lstStyle/>
        <a:p>
          <a:endParaRPr lang="en-US"/>
        </a:p>
      </dgm:t>
    </dgm:pt>
    <dgm:pt modelId="{85F193AD-6EB6-4167-B3B6-BD3F86F4844C}">
      <dgm:prSet phldrT="[טקסט]"/>
      <dgm:spPr/>
      <dgm:t>
        <a:bodyPr/>
        <a:lstStyle/>
        <a:p>
          <a:r>
            <a:rPr lang="en-US" sz="1600" dirty="0"/>
            <a:t>Identity</a:t>
          </a:r>
        </a:p>
      </dgm:t>
    </dgm:pt>
    <dgm:pt modelId="{40D9D232-FA7E-4E6D-83AD-D6A63D9ABCE4}" type="parTrans" cxnId="{9125B70E-C4F6-4DC2-A6AA-39ABC415E427}">
      <dgm:prSet/>
      <dgm:spPr/>
      <dgm:t>
        <a:bodyPr/>
        <a:lstStyle/>
        <a:p>
          <a:endParaRPr lang="en-US"/>
        </a:p>
      </dgm:t>
    </dgm:pt>
    <dgm:pt modelId="{0498D624-EBE3-4FD9-95B4-A7FB385B7A9C}" type="sibTrans" cxnId="{9125B70E-C4F6-4DC2-A6AA-39ABC415E427}">
      <dgm:prSet/>
      <dgm:spPr/>
      <dgm:t>
        <a:bodyPr/>
        <a:lstStyle/>
        <a:p>
          <a:endParaRPr lang="en-US"/>
        </a:p>
      </dgm:t>
    </dgm:pt>
    <dgm:pt modelId="{799A9D89-CFDA-434E-B6C7-FFA7CAA29F88}">
      <dgm:prSet phldrT="[טקסט]"/>
      <dgm:spPr/>
      <dgm:t>
        <a:bodyPr/>
        <a:lstStyle/>
        <a:p>
          <a:r>
            <a:rPr lang="en-US" sz="1600" dirty="0"/>
            <a:t>Computation</a:t>
          </a:r>
        </a:p>
      </dgm:t>
    </dgm:pt>
    <dgm:pt modelId="{FAF637B8-B33F-441D-9F2B-3B94FD6FBC62}" type="parTrans" cxnId="{BD228FA7-B14B-4E85-B131-04A23FDE9512}">
      <dgm:prSet/>
      <dgm:spPr/>
      <dgm:t>
        <a:bodyPr/>
        <a:lstStyle/>
        <a:p>
          <a:endParaRPr lang="en-US"/>
        </a:p>
      </dgm:t>
    </dgm:pt>
    <dgm:pt modelId="{551EFAA1-B37D-41C3-A243-E73508805021}" type="sibTrans" cxnId="{BD228FA7-B14B-4E85-B131-04A23FDE9512}">
      <dgm:prSet/>
      <dgm:spPr/>
      <dgm:t>
        <a:bodyPr/>
        <a:lstStyle/>
        <a:p>
          <a:endParaRPr lang="en-US"/>
        </a:p>
      </dgm:t>
    </dgm:pt>
    <dgm:pt modelId="{E117A424-52D1-42B7-9A22-FBD891A4692E}">
      <dgm:prSet phldrT="[טקסט]"/>
      <dgm:spPr/>
      <dgm:t>
        <a:bodyPr/>
        <a:lstStyle/>
        <a:p>
          <a:r>
            <a:rPr lang="en-US" sz="1600" dirty="0"/>
            <a:t>Bandwidth</a:t>
          </a:r>
        </a:p>
      </dgm:t>
    </dgm:pt>
    <dgm:pt modelId="{3419B262-8530-4303-B2AB-551AA8E5424C}" type="parTrans" cxnId="{B9F6849E-495E-4631-B1B5-A6C07ED18AB9}">
      <dgm:prSet/>
      <dgm:spPr/>
      <dgm:t>
        <a:bodyPr/>
        <a:lstStyle/>
        <a:p>
          <a:endParaRPr lang="en-US"/>
        </a:p>
      </dgm:t>
    </dgm:pt>
    <dgm:pt modelId="{7E8E8390-6E68-4D34-8C35-E038D36D6072}" type="sibTrans" cxnId="{B9F6849E-495E-4631-B1B5-A6C07ED18AB9}">
      <dgm:prSet/>
      <dgm:spPr/>
      <dgm:t>
        <a:bodyPr/>
        <a:lstStyle/>
        <a:p>
          <a:endParaRPr lang="en-US"/>
        </a:p>
      </dgm:t>
    </dgm:pt>
    <dgm:pt modelId="{2BD2E140-9DD9-4CAB-987A-6D026826F746}">
      <dgm:prSet phldrT="[טקסט]"/>
      <dgm:spPr/>
      <dgm:t>
        <a:bodyPr/>
        <a:lstStyle/>
        <a:p>
          <a:r>
            <a:rPr lang="en-US" sz="1600" dirty="0"/>
            <a:t>Autonomous agents</a:t>
          </a:r>
        </a:p>
      </dgm:t>
    </dgm:pt>
    <dgm:pt modelId="{0E4E277F-5351-4DA4-94B2-542D19EFC713}" type="parTrans" cxnId="{DB3C0F30-0A14-439E-A317-A11FDD57C5A2}">
      <dgm:prSet/>
      <dgm:spPr/>
      <dgm:t>
        <a:bodyPr/>
        <a:lstStyle/>
        <a:p>
          <a:endParaRPr lang="en-US"/>
        </a:p>
      </dgm:t>
    </dgm:pt>
    <dgm:pt modelId="{89A80529-010D-4BCD-9491-3B8F6BA843C0}" type="sibTrans" cxnId="{DB3C0F30-0A14-439E-A317-A11FDD57C5A2}">
      <dgm:prSet/>
      <dgm:spPr/>
      <dgm:t>
        <a:bodyPr/>
        <a:lstStyle/>
        <a:p>
          <a:endParaRPr lang="en-US"/>
        </a:p>
      </dgm:t>
    </dgm:pt>
    <dgm:pt modelId="{8C938DF3-1167-4098-9A55-9BBFD9E09A76}">
      <dgm:prSet phldrT="[טקסט]"/>
      <dgm:spPr/>
      <dgm:t>
        <a:bodyPr/>
        <a:lstStyle/>
        <a:p>
          <a:r>
            <a:rPr lang="en-US" sz="1600" dirty="0"/>
            <a:t>Property management</a:t>
          </a:r>
        </a:p>
      </dgm:t>
    </dgm:pt>
    <dgm:pt modelId="{7126C869-A7BD-44E4-801A-8D1FC8827C05}" type="parTrans" cxnId="{75FCDDD9-8DA4-471A-9CF9-9DABE1C2B3A7}">
      <dgm:prSet/>
      <dgm:spPr/>
      <dgm:t>
        <a:bodyPr/>
        <a:lstStyle/>
        <a:p>
          <a:endParaRPr lang="en-US"/>
        </a:p>
      </dgm:t>
    </dgm:pt>
    <dgm:pt modelId="{E3C19BBD-15DC-4289-B82A-AE94CC5118A9}" type="sibTrans" cxnId="{75FCDDD9-8DA4-471A-9CF9-9DABE1C2B3A7}">
      <dgm:prSet/>
      <dgm:spPr/>
      <dgm:t>
        <a:bodyPr/>
        <a:lstStyle/>
        <a:p>
          <a:endParaRPr lang="en-US"/>
        </a:p>
      </dgm:t>
    </dgm:pt>
    <dgm:pt modelId="{7AB53005-D0B7-4ECA-8257-8345C05B268B}" type="pres">
      <dgm:prSet presAssocID="{6E12A2E8-810C-472B-8715-3C2DF5AC26EF}" presName="Name0" presStyleCnt="0">
        <dgm:presLayoutVars>
          <dgm:dir/>
          <dgm:resizeHandles val="exact"/>
        </dgm:presLayoutVars>
      </dgm:prSet>
      <dgm:spPr/>
    </dgm:pt>
    <dgm:pt modelId="{1157C4BB-DB4F-4BE7-9CA4-1DDFD6B88775}" type="pres">
      <dgm:prSet presAssocID="{6E12A2E8-810C-472B-8715-3C2DF5AC26EF}" presName="bkgdShp" presStyleLbl="alignAccFollowNode1" presStyleIdx="0" presStyleCnt="1"/>
      <dgm:spPr/>
    </dgm:pt>
    <dgm:pt modelId="{B6237EEE-0A87-4540-A9B4-3B2756871E5B}" type="pres">
      <dgm:prSet presAssocID="{6E12A2E8-810C-472B-8715-3C2DF5AC26EF}" presName="linComp" presStyleCnt="0"/>
      <dgm:spPr/>
    </dgm:pt>
    <dgm:pt modelId="{C988F5EB-DA86-4FF5-B96A-215E5E0750C9}" type="pres">
      <dgm:prSet presAssocID="{EC5FE7E5-38B6-4280-88A7-B34B22CA4610}" presName="compNode" presStyleCnt="0"/>
      <dgm:spPr/>
    </dgm:pt>
    <dgm:pt modelId="{DEE1CE0C-768F-4C86-A7EB-F26B0425612F}" type="pres">
      <dgm:prSet presAssocID="{EC5FE7E5-38B6-4280-88A7-B34B22CA4610}" presName="node" presStyleLbl="node1" presStyleIdx="0" presStyleCnt="3">
        <dgm:presLayoutVars>
          <dgm:bulletEnabled val="1"/>
        </dgm:presLayoutVars>
      </dgm:prSet>
      <dgm:spPr/>
    </dgm:pt>
    <dgm:pt modelId="{56988AF3-7D4C-46F5-A290-E4AAB1AFFFA5}" type="pres">
      <dgm:prSet presAssocID="{EC5FE7E5-38B6-4280-88A7-B34B22CA4610}" presName="invisiNode" presStyleLbl="node1" presStyleIdx="0" presStyleCnt="3"/>
      <dgm:spPr/>
    </dgm:pt>
    <dgm:pt modelId="{11B0190D-D17E-4298-9E21-DA588DCA066F}" type="pres">
      <dgm:prSet presAssocID="{EC5FE7E5-38B6-4280-88A7-B34B22CA4610}" presName="imagNode" presStyleLbl="fgImgPlace1" presStyleIdx="0" presStyleCnt="3"/>
      <dgm:spPr>
        <a:blipFill rotWithShape="0">
          <a:blip xmlns:r="http://schemas.openxmlformats.org/officeDocument/2006/relationships" r:embed="rId1"/>
          <a:stretch>
            <a:fillRect/>
          </a:stretch>
        </a:blipFill>
      </dgm:spPr>
    </dgm:pt>
    <dgm:pt modelId="{A4FCB258-A9FA-4085-B55F-89F5A4425B4A}" type="pres">
      <dgm:prSet presAssocID="{EFA0926B-ADA3-4AF5-BE53-42A67C644941}" presName="sibTrans" presStyleLbl="sibTrans2D1" presStyleIdx="0" presStyleCnt="0"/>
      <dgm:spPr/>
    </dgm:pt>
    <dgm:pt modelId="{09805FA3-B6BD-4A6E-83C2-5905A54C3D5D}" type="pres">
      <dgm:prSet presAssocID="{4DB49B65-2E42-4CE2-8B21-A24001CDF2EE}" presName="compNode" presStyleCnt="0"/>
      <dgm:spPr/>
    </dgm:pt>
    <dgm:pt modelId="{C2535261-DC0C-4EC1-AD43-3887BB4E4DE9}" type="pres">
      <dgm:prSet presAssocID="{4DB49B65-2E42-4CE2-8B21-A24001CDF2EE}" presName="node" presStyleLbl="node1" presStyleIdx="1" presStyleCnt="3">
        <dgm:presLayoutVars>
          <dgm:bulletEnabled val="1"/>
        </dgm:presLayoutVars>
      </dgm:prSet>
      <dgm:spPr/>
    </dgm:pt>
    <dgm:pt modelId="{1DF3F2EC-6BA8-4F5E-8CB7-A02F28ACEBE1}" type="pres">
      <dgm:prSet presAssocID="{4DB49B65-2E42-4CE2-8B21-A24001CDF2EE}" presName="invisiNode" presStyleLbl="node1" presStyleIdx="1" presStyleCnt="3"/>
      <dgm:spPr/>
    </dgm:pt>
    <dgm:pt modelId="{74CFE749-7B3A-46CD-A83D-13797C9CAC40}" type="pres">
      <dgm:prSet presAssocID="{4DB49B65-2E42-4CE2-8B21-A24001CDF2EE}" presName="imagNode" presStyleLbl="fgImgPlace1" presStyleIdx="1" presStyleCnt="3"/>
      <dgm:spPr>
        <a:blipFill rotWithShape="0">
          <a:blip xmlns:r="http://schemas.openxmlformats.org/officeDocument/2006/relationships" r:embed="rId2"/>
          <a:stretch>
            <a:fillRect/>
          </a:stretch>
        </a:blipFill>
      </dgm:spPr>
    </dgm:pt>
    <dgm:pt modelId="{149DF9C9-E3DB-4057-AF59-B8996C7625C9}" type="pres">
      <dgm:prSet presAssocID="{DC5B8018-F8B4-49F1-B5F8-78EE61780760}" presName="sibTrans" presStyleLbl="sibTrans2D1" presStyleIdx="0" presStyleCnt="0"/>
      <dgm:spPr/>
    </dgm:pt>
    <dgm:pt modelId="{91D4480B-705E-4567-900E-22844C6C23B6}" type="pres">
      <dgm:prSet presAssocID="{BF602F70-8C50-4DDC-8479-C038BD7792DB}" presName="compNode" presStyleCnt="0"/>
      <dgm:spPr/>
    </dgm:pt>
    <dgm:pt modelId="{B5F61787-D88A-466B-937B-08093E0FAE67}" type="pres">
      <dgm:prSet presAssocID="{BF602F70-8C50-4DDC-8479-C038BD7792DB}" presName="node" presStyleLbl="node1" presStyleIdx="2" presStyleCnt="3">
        <dgm:presLayoutVars>
          <dgm:bulletEnabled val="1"/>
        </dgm:presLayoutVars>
      </dgm:prSet>
      <dgm:spPr/>
    </dgm:pt>
    <dgm:pt modelId="{A95FC044-C5B7-47FA-B959-44717A9BE698}" type="pres">
      <dgm:prSet presAssocID="{BF602F70-8C50-4DDC-8479-C038BD7792DB}" presName="invisiNode" presStyleLbl="node1" presStyleIdx="2" presStyleCnt="3"/>
      <dgm:spPr/>
    </dgm:pt>
    <dgm:pt modelId="{5B1EE0B4-AF0B-47AB-9828-99E02145AAD9}" type="pres">
      <dgm:prSet presAssocID="{BF602F70-8C50-4DDC-8479-C038BD7792DB}" presName="imagNode" presStyleLbl="fgImgPlace1" presStyleIdx="2" presStyleCnt="3"/>
      <dgm:spPr>
        <a:blipFill rotWithShape="0">
          <a:blip xmlns:r="http://schemas.openxmlformats.org/officeDocument/2006/relationships" r:embed="rId3"/>
          <a:stretch>
            <a:fillRect/>
          </a:stretch>
        </a:blipFill>
      </dgm:spPr>
    </dgm:pt>
  </dgm:ptLst>
  <dgm:cxnLst>
    <dgm:cxn modelId="{48A2930D-7959-4D51-BBAB-64FD6A93BF96}" srcId="{4DB49B65-2E42-4CE2-8B21-A24001CDF2EE}" destId="{A07138A5-A7EE-4A61-AEF0-A5EEB00A32F1}" srcOrd="0" destOrd="0" parTransId="{3D09B466-D5F1-4F89-97EC-B303F5117C5C}" sibTransId="{3DA4D2A7-0B05-4E5B-862E-EBBB39322AA3}"/>
    <dgm:cxn modelId="{C7F6780E-0773-454D-B58C-6C31A67221C1}" type="presOf" srcId="{EC5FE7E5-38B6-4280-88A7-B34B22CA4610}" destId="{DEE1CE0C-768F-4C86-A7EB-F26B0425612F}" srcOrd="0" destOrd="0" presId="urn:microsoft.com/office/officeart/2005/8/layout/pList2"/>
    <dgm:cxn modelId="{9125B70E-C4F6-4DC2-A6AA-39ABC415E427}" srcId="{BF602F70-8C50-4DDC-8479-C038BD7792DB}" destId="{85F193AD-6EB6-4167-B3B6-BD3F86F4844C}" srcOrd="2" destOrd="0" parTransId="{40D9D232-FA7E-4E6D-83AD-D6A63D9ABCE4}" sibTransId="{0498D624-EBE3-4FD9-95B4-A7FB385B7A9C}"/>
    <dgm:cxn modelId="{ED97590F-031B-497A-8651-4E75F841318F}" type="presOf" srcId="{5314FF8F-E527-4B61-86FD-0E51EB369B85}" destId="{B5F61787-D88A-466B-937B-08093E0FAE67}" srcOrd="0" destOrd="1" presId="urn:microsoft.com/office/officeart/2005/8/layout/pList2"/>
    <dgm:cxn modelId="{B403FD11-98A9-4A30-8BD0-602D957571B2}" type="presOf" srcId="{EFA0926B-ADA3-4AF5-BE53-42A67C644941}" destId="{A4FCB258-A9FA-4085-B55F-89F5A4425B4A}" srcOrd="0" destOrd="0" presId="urn:microsoft.com/office/officeart/2005/8/layout/pList2"/>
    <dgm:cxn modelId="{4494D712-5C63-4FAF-A1C6-5BE9265D18B6}" srcId="{BF602F70-8C50-4DDC-8479-C038BD7792DB}" destId="{5314FF8F-E527-4B61-86FD-0E51EB369B85}" srcOrd="0" destOrd="0" parTransId="{DC1BCEA1-21D8-47C7-A1CA-56A1CE7B4E8B}" sibTransId="{27DD3319-AA94-4B02-A7B6-B0FCE3EB76D3}"/>
    <dgm:cxn modelId="{3096B418-675E-401D-9346-2583FFD98F2B}" type="presOf" srcId="{4DB49B65-2E42-4CE2-8B21-A24001CDF2EE}" destId="{C2535261-DC0C-4EC1-AD43-3887BB4E4DE9}" srcOrd="0" destOrd="0" presId="urn:microsoft.com/office/officeart/2005/8/layout/pList2"/>
    <dgm:cxn modelId="{825AD21A-7BCD-4B07-9258-8629C25C26A0}" srcId="{6E12A2E8-810C-472B-8715-3C2DF5AC26EF}" destId="{4DB49B65-2E42-4CE2-8B21-A24001CDF2EE}" srcOrd="1" destOrd="0" parTransId="{8C933A2E-25F0-4E18-AA7B-6B525FF14AA7}" sibTransId="{DC5B8018-F8B4-49F1-B5F8-78EE61780760}"/>
    <dgm:cxn modelId="{5795991D-95AC-4568-B810-85E0A8566000}" type="presOf" srcId="{A07138A5-A7EE-4A61-AEF0-A5EEB00A32F1}" destId="{C2535261-DC0C-4EC1-AD43-3887BB4E4DE9}" srcOrd="0" destOrd="1" presId="urn:microsoft.com/office/officeart/2005/8/layout/pList2"/>
    <dgm:cxn modelId="{A2AEED27-F2FB-4F2A-9A35-6D583156FCC7}" type="presOf" srcId="{E117A424-52D1-42B7-9A22-FBD891A4692E}" destId="{B5F61787-D88A-466B-937B-08093E0FAE67}" srcOrd="0" destOrd="5" presId="urn:microsoft.com/office/officeart/2005/8/layout/pList2"/>
    <dgm:cxn modelId="{69D94A28-78AF-4E46-A7CA-5D76E5D5CDA8}" srcId="{EC5FE7E5-38B6-4280-88A7-B34B22CA4610}" destId="{533EBCFF-5397-404F-AF87-2851D1D9B671}" srcOrd="3" destOrd="0" parTransId="{6D2939CB-00B1-4435-81A2-7E635AB3B1A5}" sibTransId="{75E7E35D-8191-40C3-AE0B-D4D7A8C1C931}"/>
    <dgm:cxn modelId="{DB3C0F30-0A14-439E-A317-A11FDD57C5A2}" srcId="{4DB49B65-2E42-4CE2-8B21-A24001CDF2EE}" destId="{2BD2E140-9DD9-4CAB-987A-6D026826F746}" srcOrd="1" destOrd="0" parTransId="{0E4E277F-5351-4DA4-94B2-542D19EFC713}" sibTransId="{89A80529-010D-4BCD-9491-3B8F6BA843C0}"/>
    <dgm:cxn modelId="{3DA01835-BA66-47AC-B149-348AD35F7DB1}" type="presOf" srcId="{85F193AD-6EB6-4167-B3B6-BD3F86F4844C}" destId="{B5F61787-D88A-466B-937B-08093E0FAE67}" srcOrd="0" destOrd="3" presId="urn:microsoft.com/office/officeart/2005/8/layout/pList2"/>
    <dgm:cxn modelId="{51B5E161-18B0-45F1-BB6A-D8F4710EFA61}" type="presOf" srcId="{6E12A2E8-810C-472B-8715-3C2DF5AC26EF}" destId="{7AB53005-D0B7-4ECA-8257-8345C05B268B}" srcOrd="0" destOrd="0" presId="urn:microsoft.com/office/officeart/2005/8/layout/pList2"/>
    <dgm:cxn modelId="{C6C9C365-D647-4A5A-8ED1-BB661EDA3C89}" type="presOf" srcId="{799A9D89-CFDA-434E-B6C7-FFA7CAA29F88}" destId="{B5F61787-D88A-466B-937B-08093E0FAE67}" srcOrd="0" destOrd="4" presId="urn:microsoft.com/office/officeart/2005/8/layout/pList2"/>
    <dgm:cxn modelId="{C1D13846-C4A7-4739-ADF8-5A0D9C589487}" srcId="{6E12A2E8-810C-472B-8715-3C2DF5AC26EF}" destId="{EC5FE7E5-38B6-4280-88A7-B34B22CA4610}" srcOrd="0" destOrd="0" parTransId="{D0E3B0C5-76C2-4B53-9192-41C3F2A72F4F}" sibTransId="{EFA0926B-ADA3-4AF5-BE53-42A67C644941}"/>
    <dgm:cxn modelId="{429B6467-EC65-4345-B670-85754ABF290B}" type="presOf" srcId="{7847B5AF-F638-4729-97A5-ACC17AD1646F}" destId="{DEE1CE0C-768F-4C86-A7EB-F26B0425612F}" srcOrd="0" destOrd="3" presId="urn:microsoft.com/office/officeart/2005/8/layout/pList2"/>
    <dgm:cxn modelId="{BB1FEB4B-3DE3-411E-ADC0-92DF0158E7F6}" type="presOf" srcId="{BF602F70-8C50-4DDC-8479-C038BD7792DB}" destId="{B5F61787-D88A-466B-937B-08093E0FAE67}" srcOrd="0" destOrd="0" presId="urn:microsoft.com/office/officeart/2005/8/layout/pList2"/>
    <dgm:cxn modelId="{38B66C52-DC09-4BE3-AAE6-FF2051D1DB71}" srcId="{6E12A2E8-810C-472B-8715-3C2DF5AC26EF}" destId="{BF602F70-8C50-4DDC-8479-C038BD7792DB}" srcOrd="2" destOrd="0" parTransId="{DCFC8528-59E3-4F2B-94C1-5821B110CA8B}" sibTransId="{352965EA-9B90-41C4-BD6E-0EC0B31E8CAA}"/>
    <dgm:cxn modelId="{AB161E53-4283-4BAE-B42E-E245A04519A2}" srcId="{EC5FE7E5-38B6-4280-88A7-B34B22CA4610}" destId="{E05E00D1-9E31-4EF2-A42B-CC11C0AD1EA9}" srcOrd="0" destOrd="0" parTransId="{D3ABEB96-898C-47DE-9441-31A54D22814E}" sibTransId="{E3B750FD-DEA9-468D-AF74-8A1CD5776C86}"/>
    <dgm:cxn modelId="{DDC9DA58-3C3B-4140-9B5B-1F15256F67E5}" type="presOf" srcId="{E272CC24-A5AE-44ED-AEE1-7985EDB35DA0}" destId="{B5F61787-D88A-466B-937B-08093E0FAE67}" srcOrd="0" destOrd="2" presId="urn:microsoft.com/office/officeart/2005/8/layout/pList2"/>
    <dgm:cxn modelId="{C507797F-F471-48AE-8CD2-F154F703C64B}" srcId="{EC5FE7E5-38B6-4280-88A7-B34B22CA4610}" destId="{7847B5AF-F638-4729-97A5-ACC17AD1646F}" srcOrd="2" destOrd="0" parTransId="{F4FD5FC8-0AC4-4726-98D0-DE34D582C10B}" sibTransId="{7D77209A-1A25-45D5-8097-4BBC9305537E}"/>
    <dgm:cxn modelId="{E4C61293-A561-4D4A-AE64-5B872C8CB513}" srcId="{BF602F70-8C50-4DDC-8479-C038BD7792DB}" destId="{E272CC24-A5AE-44ED-AEE1-7985EDB35DA0}" srcOrd="1" destOrd="0" parTransId="{4566DF8B-ADFC-4C64-901B-E8DBE0D728BD}" sibTransId="{3CD46846-29C3-4A2B-AC26-93B507B63A33}"/>
    <dgm:cxn modelId="{587F1D99-4816-45E1-A319-C33EEBCF5C5F}" type="presOf" srcId="{C94FA107-186E-4FFF-A5B9-CF325F61112B}" destId="{C2535261-DC0C-4EC1-AD43-3887BB4E4DE9}" srcOrd="0" destOrd="4" presId="urn:microsoft.com/office/officeart/2005/8/layout/pList2"/>
    <dgm:cxn modelId="{2258829A-5B4E-4F45-A5A0-F6D8B556C50A}" type="presOf" srcId="{2BD2E140-9DD9-4CAB-987A-6D026826F746}" destId="{C2535261-DC0C-4EC1-AD43-3887BB4E4DE9}" srcOrd="0" destOrd="2" presId="urn:microsoft.com/office/officeart/2005/8/layout/pList2"/>
    <dgm:cxn modelId="{B9F6849E-495E-4631-B1B5-A6C07ED18AB9}" srcId="{BF602F70-8C50-4DDC-8479-C038BD7792DB}" destId="{E117A424-52D1-42B7-9A22-FBD891A4692E}" srcOrd="4" destOrd="0" parTransId="{3419B262-8530-4303-B2AB-551AA8E5424C}" sibTransId="{7E8E8390-6E68-4D34-8C35-E038D36D6072}"/>
    <dgm:cxn modelId="{946E6AA7-1DFC-4111-9663-DE0FCC96D156}" type="presOf" srcId="{F775A45D-B6A2-4F1F-8BDF-1C22C632D3F2}" destId="{DEE1CE0C-768F-4C86-A7EB-F26B0425612F}" srcOrd="0" destOrd="5" presId="urn:microsoft.com/office/officeart/2005/8/layout/pList2"/>
    <dgm:cxn modelId="{BD228FA7-B14B-4E85-B131-04A23FDE9512}" srcId="{BF602F70-8C50-4DDC-8479-C038BD7792DB}" destId="{799A9D89-CFDA-434E-B6C7-FFA7CAA29F88}" srcOrd="3" destOrd="0" parTransId="{FAF637B8-B33F-441D-9F2B-3B94FD6FBC62}" sibTransId="{551EFAA1-B37D-41C3-A243-E73508805021}"/>
    <dgm:cxn modelId="{3FC0D0A8-F0E5-4640-8AC2-392995597831}" type="presOf" srcId="{DC5B8018-F8B4-49F1-B5F8-78EE61780760}" destId="{149DF9C9-E3DB-4057-AF59-B8996C7625C9}" srcOrd="0" destOrd="0" presId="urn:microsoft.com/office/officeart/2005/8/layout/pList2"/>
    <dgm:cxn modelId="{7A0F57AB-F842-4130-BCFA-CB5F283E5D2E}" srcId="{4DB49B65-2E42-4CE2-8B21-A24001CDF2EE}" destId="{C94FA107-186E-4FFF-A5B9-CF325F61112B}" srcOrd="3" destOrd="0" parTransId="{AE70128F-D823-4615-B9D9-ED1A764CC94A}" sibTransId="{A024F0E3-AB4B-455E-BA34-D2865959D1AB}"/>
    <dgm:cxn modelId="{CBD6B4BC-4826-4E5D-9C9A-CD44F925C5E3}" srcId="{EC5FE7E5-38B6-4280-88A7-B34B22CA4610}" destId="{F775A45D-B6A2-4F1F-8BDF-1C22C632D3F2}" srcOrd="4" destOrd="0" parTransId="{47A56660-F165-4BE8-99E4-6B10EFA8CA08}" sibTransId="{CF01E198-D0BD-48C5-8654-0CF3E159C296}"/>
    <dgm:cxn modelId="{21E946BF-8F6C-4137-ABBB-A2A4CA24DA0B}" type="presOf" srcId="{E05E00D1-9E31-4EF2-A42B-CC11C0AD1EA9}" destId="{DEE1CE0C-768F-4C86-A7EB-F26B0425612F}" srcOrd="0" destOrd="1" presId="urn:microsoft.com/office/officeart/2005/8/layout/pList2"/>
    <dgm:cxn modelId="{CB4F8CD0-A464-4D01-A201-704E0ACC93E5}" type="presOf" srcId="{533EBCFF-5397-404F-AF87-2851D1D9B671}" destId="{DEE1CE0C-768F-4C86-A7EB-F26B0425612F}" srcOrd="0" destOrd="4" presId="urn:microsoft.com/office/officeart/2005/8/layout/pList2"/>
    <dgm:cxn modelId="{8BAFFBD0-14D8-4312-8997-1C1D79D404F9}" srcId="{EC5FE7E5-38B6-4280-88A7-B34B22CA4610}" destId="{41DA2306-7129-4C03-BB71-67F8CE5A441D}" srcOrd="1" destOrd="0" parTransId="{B45DD0E0-D7E5-4E0B-8A6E-A62DB6DD68D9}" sibTransId="{E9BBABA9-B206-40B8-AB91-D406697069EC}"/>
    <dgm:cxn modelId="{75FCDDD9-8DA4-471A-9CF9-9DABE1C2B3A7}" srcId="{4DB49B65-2E42-4CE2-8B21-A24001CDF2EE}" destId="{8C938DF3-1167-4098-9A55-9BBFD9E09A76}" srcOrd="2" destOrd="0" parTransId="{7126C869-A7BD-44E4-801A-8D1FC8827C05}" sibTransId="{E3C19BBD-15DC-4289-B82A-AE94CC5118A9}"/>
    <dgm:cxn modelId="{1CAC5DF2-5F83-4165-97C4-2E15EE003D32}" type="presOf" srcId="{41DA2306-7129-4C03-BB71-67F8CE5A441D}" destId="{DEE1CE0C-768F-4C86-A7EB-F26B0425612F}" srcOrd="0" destOrd="2" presId="urn:microsoft.com/office/officeart/2005/8/layout/pList2"/>
    <dgm:cxn modelId="{D0111CF5-090C-44FA-AD15-F3BA23079840}" type="presOf" srcId="{8C938DF3-1167-4098-9A55-9BBFD9E09A76}" destId="{C2535261-DC0C-4EC1-AD43-3887BB4E4DE9}" srcOrd="0" destOrd="3" presId="urn:microsoft.com/office/officeart/2005/8/layout/pList2"/>
    <dgm:cxn modelId="{50DC1983-A012-4FF7-B67C-C00E8A36AB82}" type="presParOf" srcId="{7AB53005-D0B7-4ECA-8257-8345C05B268B}" destId="{1157C4BB-DB4F-4BE7-9CA4-1DDFD6B88775}" srcOrd="0" destOrd="0" presId="urn:microsoft.com/office/officeart/2005/8/layout/pList2"/>
    <dgm:cxn modelId="{4CDEA86A-4565-41FB-A6F6-09E2460A1368}" type="presParOf" srcId="{7AB53005-D0B7-4ECA-8257-8345C05B268B}" destId="{B6237EEE-0A87-4540-A9B4-3B2756871E5B}" srcOrd="1" destOrd="0" presId="urn:microsoft.com/office/officeart/2005/8/layout/pList2"/>
    <dgm:cxn modelId="{B274D85F-435D-48C6-9723-332A4CCC40B7}" type="presParOf" srcId="{B6237EEE-0A87-4540-A9B4-3B2756871E5B}" destId="{C988F5EB-DA86-4FF5-B96A-215E5E0750C9}" srcOrd="0" destOrd="0" presId="urn:microsoft.com/office/officeart/2005/8/layout/pList2"/>
    <dgm:cxn modelId="{0682F73F-68B6-4886-BA45-A12E399307A4}" type="presParOf" srcId="{C988F5EB-DA86-4FF5-B96A-215E5E0750C9}" destId="{DEE1CE0C-768F-4C86-A7EB-F26B0425612F}" srcOrd="0" destOrd="0" presId="urn:microsoft.com/office/officeart/2005/8/layout/pList2"/>
    <dgm:cxn modelId="{2BD09246-8E8E-4B98-B57D-A3E939A6A91F}" type="presParOf" srcId="{C988F5EB-DA86-4FF5-B96A-215E5E0750C9}" destId="{56988AF3-7D4C-46F5-A290-E4AAB1AFFFA5}" srcOrd="1" destOrd="0" presId="urn:microsoft.com/office/officeart/2005/8/layout/pList2"/>
    <dgm:cxn modelId="{BE2C4035-FA46-4846-BE86-7151E8931E2B}" type="presParOf" srcId="{C988F5EB-DA86-4FF5-B96A-215E5E0750C9}" destId="{11B0190D-D17E-4298-9E21-DA588DCA066F}" srcOrd="2" destOrd="0" presId="urn:microsoft.com/office/officeart/2005/8/layout/pList2"/>
    <dgm:cxn modelId="{369C72ED-E1B8-49F3-A530-73E39E9466E8}" type="presParOf" srcId="{B6237EEE-0A87-4540-A9B4-3B2756871E5B}" destId="{A4FCB258-A9FA-4085-B55F-89F5A4425B4A}" srcOrd="1" destOrd="0" presId="urn:microsoft.com/office/officeart/2005/8/layout/pList2"/>
    <dgm:cxn modelId="{F8DFE0BA-190E-4F28-B83F-A802701C14D4}" type="presParOf" srcId="{B6237EEE-0A87-4540-A9B4-3B2756871E5B}" destId="{09805FA3-B6BD-4A6E-83C2-5905A54C3D5D}" srcOrd="2" destOrd="0" presId="urn:microsoft.com/office/officeart/2005/8/layout/pList2"/>
    <dgm:cxn modelId="{1B96B087-3D66-41F7-8393-10F910E9403D}" type="presParOf" srcId="{09805FA3-B6BD-4A6E-83C2-5905A54C3D5D}" destId="{C2535261-DC0C-4EC1-AD43-3887BB4E4DE9}" srcOrd="0" destOrd="0" presId="urn:microsoft.com/office/officeart/2005/8/layout/pList2"/>
    <dgm:cxn modelId="{5AD523F7-7205-4335-B894-9D5DECE49542}" type="presParOf" srcId="{09805FA3-B6BD-4A6E-83C2-5905A54C3D5D}" destId="{1DF3F2EC-6BA8-4F5E-8CB7-A02F28ACEBE1}" srcOrd="1" destOrd="0" presId="urn:microsoft.com/office/officeart/2005/8/layout/pList2"/>
    <dgm:cxn modelId="{AFE4E562-FB78-485F-ACEA-787841252E43}" type="presParOf" srcId="{09805FA3-B6BD-4A6E-83C2-5905A54C3D5D}" destId="{74CFE749-7B3A-46CD-A83D-13797C9CAC40}" srcOrd="2" destOrd="0" presId="urn:microsoft.com/office/officeart/2005/8/layout/pList2"/>
    <dgm:cxn modelId="{3DC632A1-2541-478D-98F8-366F965AF74D}" type="presParOf" srcId="{B6237EEE-0A87-4540-A9B4-3B2756871E5B}" destId="{149DF9C9-E3DB-4057-AF59-B8996C7625C9}" srcOrd="3" destOrd="0" presId="urn:microsoft.com/office/officeart/2005/8/layout/pList2"/>
    <dgm:cxn modelId="{FC1E45E9-1395-44F8-95AA-AB5881E67CBF}" type="presParOf" srcId="{B6237EEE-0A87-4540-A9B4-3B2756871E5B}" destId="{91D4480B-705E-4567-900E-22844C6C23B6}" srcOrd="4" destOrd="0" presId="urn:microsoft.com/office/officeart/2005/8/layout/pList2"/>
    <dgm:cxn modelId="{A82BE9ED-D159-4C63-8769-E82A3A80299E}" type="presParOf" srcId="{91D4480B-705E-4567-900E-22844C6C23B6}" destId="{B5F61787-D88A-466B-937B-08093E0FAE67}" srcOrd="0" destOrd="0" presId="urn:microsoft.com/office/officeart/2005/8/layout/pList2"/>
    <dgm:cxn modelId="{6829744F-CF91-404B-A4A8-0E89F2746128}" type="presParOf" srcId="{91D4480B-705E-4567-900E-22844C6C23B6}" destId="{A95FC044-C5B7-47FA-B959-44717A9BE698}" srcOrd="1" destOrd="0" presId="urn:microsoft.com/office/officeart/2005/8/layout/pList2"/>
    <dgm:cxn modelId="{59A867EC-B545-4ABB-9D59-8BF0F6CB6712}" type="presParOf" srcId="{91D4480B-705E-4567-900E-22844C6C23B6}" destId="{5B1EE0B4-AF0B-47AB-9828-99E02145AAD9}"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2A2E8-810C-472B-8715-3C2DF5AC26EF}" type="doc">
      <dgm:prSet loTypeId="urn:microsoft.com/office/officeart/2005/8/layout/pList2" loCatId="list" qsTypeId="urn:microsoft.com/office/officeart/2005/8/quickstyle/simple1" qsCatId="simple" csTypeId="urn:microsoft.com/office/officeart/2005/8/colors/accent1_2" csCatId="accent1" phldr="1"/>
      <dgm:spPr/>
    </dgm:pt>
    <dgm:pt modelId="{41DA2306-7129-4C03-BB71-67F8CE5A441D}">
      <dgm:prSet phldrT="[טקסט]"/>
      <dgm:spPr/>
      <dgm:t>
        <a:bodyPr/>
        <a:lstStyle/>
        <a:p>
          <a:r>
            <a:rPr lang="en-US" sz="1600" dirty="0"/>
            <a:t>Address</a:t>
          </a:r>
        </a:p>
      </dgm:t>
    </dgm:pt>
    <dgm:pt modelId="{B45DD0E0-D7E5-4E0B-8A6E-A62DB6DD68D9}" type="parTrans" cxnId="{8BAFFBD0-14D8-4312-8997-1C1D79D404F9}">
      <dgm:prSet/>
      <dgm:spPr/>
      <dgm:t>
        <a:bodyPr/>
        <a:lstStyle/>
        <a:p>
          <a:endParaRPr lang="en-US"/>
        </a:p>
      </dgm:t>
    </dgm:pt>
    <dgm:pt modelId="{E9BBABA9-B206-40B8-AB91-D406697069EC}" type="sibTrans" cxnId="{8BAFFBD0-14D8-4312-8997-1C1D79D404F9}">
      <dgm:prSet/>
      <dgm:spPr/>
      <dgm:t>
        <a:bodyPr/>
        <a:lstStyle/>
        <a:p>
          <a:endParaRPr lang="en-US"/>
        </a:p>
      </dgm:t>
    </dgm:pt>
    <dgm:pt modelId="{7847B5AF-F638-4729-97A5-ACC17AD1646F}">
      <dgm:prSet phldrT="[טקסט]"/>
      <dgm:spPr/>
      <dgm:t>
        <a:bodyPr/>
        <a:lstStyle/>
        <a:p>
          <a:r>
            <a:rPr lang="en-US" sz="1600" dirty="0"/>
            <a:t>Public &amp; Private key</a:t>
          </a:r>
        </a:p>
      </dgm:t>
    </dgm:pt>
    <dgm:pt modelId="{F4FD5FC8-0AC4-4726-98D0-DE34D582C10B}" type="parTrans" cxnId="{C507797F-F471-48AE-8CD2-F154F703C64B}">
      <dgm:prSet/>
      <dgm:spPr/>
      <dgm:t>
        <a:bodyPr/>
        <a:lstStyle/>
        <a:p>
          <a:endParaRPr lang="en-US"/>
        </a:p>
      </dgm:t>
    </dgm:pt>
    <dgm:pt modelId="{7D77209A-1A25-45D5-8097-4BBC9305537E}" type="sibTrans" cxnId="{C507797F-F471-48AE-8CD2-F154F703C64B}">
      <dgm:prSet/>
      <dgm:spPr/>
      <dgm:t>
        <a:bodyPr/>
        <a:lstStyle/>
        <a:p>
          <a:endParaRPr lang="en-US"/>
        </a:p>
      </dgm:t>
    </dgm:pt>
    <dgm:pt modelId="{533EBCFF-5397-404F-AF87-2851D1D9B671}">
      <dgm:prSet phldrT="[טקסט]"/>
      <dgm:spPr/>
      <dgm:t>
        <a:bodyPr/>
        <a:lstStyle/>
        <a:p>
          <a:r>
            <a:rPr lang="en-US" sz="1600" dirty="0"/>
            <a:t>Signature</a:t>
          </a:r>
        </a:p>
      </dgm:t>
    </dgm:pt>
    <dgm:pt modelId="{6D2939CB-00B1-4435-81A2-7E635AB3B1A5}" type="parTrans" cxnId="{69D94A28-78AF-4E46-A7CA-5D76E5D5CDA8}">
      <dgm:prSet/>
      <dgm:spPr/>
      <dgm:t>
        <a:bodyPr/>
        <a:lstStyle/>
        <a:p>
          <a:endParaRPr lang="en-US"/>
        </a:p>
      </dgm:t>
    </dgm:pt>
    <dgm:pt modelId="{75E7E35D-8191-40C3-AE0B-D4D7A8C1C931}" type="sibTrans" cxnId="{69D94A28-78AF-4E46-A7CA-5D76E5D5CDA8}">
      <dgm:prSet/>
      <dgm:spPr/>
      <dgm:t>
        <a:bodyPr/>
        <a:lstStyle/>
        <a:p>
          <a:endParaRPr lang="en-US"/>
        </a:p>
      </dgm:t>
    </dgm:pt>
    <dgm:pt modelId="{F775A45D-B6A2-4F1F-8BDF-1C22C632D3F2}">
      <dgm:prSet phldrT="[טקסט]"/>
      <dgm:spPr/>
      <dgm:t>
        <a:bodyPr/>
        <a:lstStyle/>
        <a:p>
          <a:r>
            <a:rPr lang="en-US" sz="1600" dirty="0"/>
            <a:t>Transaction</a:t>
          </a:r>
        </a:p>
      </dgm:t>
    </dgm:pt>
    <dgm:pt modelId="{47A56660-F165-4BE8-99E4-6B10EFA8CA08}" type="parTrans" cxnId="{CBD6B4BC-4826-4E5D-9C9A-CD44F925C5E3}">
      <dgm:prSet/>
      <dgm:spPr/>
      <dgm:t>
        <a:bodyPr/>
        <a:lstStyle/>
        <a:p>
          <a:endParaRPr lang="en-US"/>
        </a:p>
      </dgm:t>
    </dgm:pt>
    <dgm:pt modelId="{CF01E198-D0BD-48C5-8654-0CF3E159C296}" type="sibTrans" cxnId="{CBD6B4BC-4826-4E5D-9C9A-CD44F925C5E3}">
      <dgm:prSet/>
      <dgm:spPr/>
      <dgm:t>
        <a:bodyPr/>
        <a:lstStyle/>
        <a:p>
          <a:endParaRPr lang="en-US"/>
        </a:p>
      </dgm:t>
    </dgm:pt>
    <dgm:pt modelId="{EC5FE7E5-38B6-4280-88A7-B34B22CA4610}">
      <dgm:prSet phldrT="[טקסט]" custT="1"/>
      <dgm:spPr/>
      <dgm:t>
        <a:bodyPr/>
        <a:lstStyle/>
        <a:p>
          <a:r>
            <a:rPr lang="en-US" sz="2000" b="1" dirty="0"/>
            <a:t>Trustworthy Ledger</a:t>
          </a:r>
        </a:p>
        <a:p>
          <a:endParaRPr lang="en-US" sz="2000" dirty="0"/>
        </a:p>
      </dgm:t>
    </dgm:pt>
    <dgm:pt modelId="{D0E3B0C5-76C2-4B53-9192-41C3F2A72F4F}" type="parTrans" cxnId="{C1D13846-C4A7-4739-ADF8-5A0D9C589487}">
      <dgm:prSet/>
      <dgm:spPr/>
      <dgm:t>
        <a:bodyPr/>
        <a:lstStyle/>
        <a:p>
          <a:endParaRPr lang="en-US"/>
        </a:p>
      </dgm:t>
    </dgm:pt>
    <dgm:pt modelId="{EFA0926B-ADA3-4AF5-BE53-42A67C644941}" type="sibTrans" cxnId="{C1D13846-C4A7-4739-ADF8-5A0D9C589487}">
      <dgm:prSet/>
      <dgm:spPr/>
      <dgm:t>
        <a:bodyPr/>
        <a:lstStyle/>
        <a:p>
          <a:endParaRPr lang="en-US"/>
        </a:p>
      </dgm:t>
    </dgm:pt>
    <dgm:pt modelId="{E05E00D1-9E31-4EF2-A42B-CC11C0AD1EA9}">
      <dgm:prSet phldrT="[טקסט]"/>
      <dgm:spPr/>
      <dgm:t>
        <a:bodyPr/>
        <a:lstStyle/>
        <a:p>
          <a:r>
            <a:rPr lang="en-US" sz="1600" dirty="0"/>
            <a:t>Cryptocurrency</a:t>
          </a:r>
        </a:p>
      </dgm:t>
    </dgm:pt>
    <dgm:pt modelId="{D3ABEB96-898C-47DE-9441-31A54D22814E}" type="parTrans" cxnId="{AB161E53-4283-4BAE-B42E-E245A04519A2}">
      <dgm:prSet/>
      <dgm:spPr/>
      <dgm:t>
        <a:bodyPr/>
        <a:lstStyle/>
        <a:p>
          <a:endParaRPr lang="en-US"/>
        </a:p>
      </dgm:t>
    </dgm:pt>
    <dgm:pt modelId="{E3B750FD-DEA9-468D-AF74-8A1CD5776C86}" type="sibTrans" cxnId="{AB161E53-4283-4BAE-B42E-E245A04519A2}">
      <dgm:prSet/>
      <dgm:spPr/>
      <dgm:t>
        <a:bodyPr/>
        <a:lstStyle/>
        <a:p>
          <a:endParaRPr lang="en-US"/>
        </a:p>
      </dgm:t>
    </dgm:pt>
    <dgm:pt modelId="{4DB49B65-2E42-4CE2-8B21-A24001CDF2EE}">
      <dgm:prSet phldrT="[טקסט]"/>
      <dgm:spPr/>
      <dgm:t>
        <a:bodyPr/>
        <a:lstStyle/>
        <a:p>
          <a:r>
            <a:rPr lang="en-US" b="1" dirty="0"/>
            <a:t>Trustworthy Contracts</a:t>
          </a:r>
        </a:p>
        <a:p>
          <a:endParaRPr lang="en-US" dirty="0"/>
        </a:p>
      </dgm:t>
    </dgm:pt>
    <dgm:pt modelId="{8C933A2E-25F0-4E18-AA7B-6B525FF14AA7}" type="parTrans" cxnId="{825AD21A-7BCD-4B07-9258-8629C25C26A0}">
      <dgm:prSet/>
      <dgm:spPr/>
      <dgm:t>
        <a:bodyPr/>
        <a:lstStyle/>
        <a:p>
          <a:endParaRPr lang="en-US"/>
        </a:p>
      </dgm:t>
    </dgm:pt>
    <dgm:pt modelId="{DC5B8018-F8B4-49F1-B5F8-78EE61780760}" type="sibTrans" cxnId="{825AD21A-7BCD-4B07-9258-8629C25C26A0}">
      <dgm:prSet/>
      <dgm:spPr/>
      <dgm:t>
        <a:bodyPr/>
        <a:lstStyle/>
        <a:p>
          <a:endParaRPr lang="en-US"/>
        </a:p>
      </dgm:t>
    </dgm:pt>
    <dgm:pt modelId="{A07138A5-A7EE-4A61-AEF0-A5EEB00A32F1}">
      <dgm:prSet phldrT="[טקסט]"/>
      <dgm:spPr/>
      <dgm:t>
        <a:bodyPr/>
        <a:lstStyle/>
        <a:p>
          <a:r>
            <a:rPr lang="en-US" dirty="0"/>
            <a:t>Payments based on events</a:t>
          </a:r>
        </a:p>
      </dgm:t>
    </dgm:pt>
    <dgm:pt modelId="{3D09B466-D5F1-4F89-97EC-B303F5117C5C}" type="parTrans" cxnId="{48A2930D-7959-4D51-BBAB-64FD6A93BF96}">
      <dgm:prSet/>
      <dgm:spPr/>
      <dgm:t>
        <a:bodyPr/>
        <a:lstStyle/>
        <a:p>
          <a:endParaRPr lang="en-US"/>
        </a:p>
      </dgm:t>
    </dgm:pt>
    <dgm:pt modelId="{3DA4D2A7-0B05-4E5B-862E-EBBB39322AA3}" type="sibTrans" cxnId="{48A2930D-7959-4D51-BBAB-64FD6A93BF96}">
      <dgm:prSet/>
      <dgm:spPr/>
      <dgm:t>
        <a:bodyPr/>
        <a:lstStyle/>
        <a:p>
          <a:endParaRPr lang="en-US"/>
        </a:p>
      </dgm:t>
    </dgm:pt>
    <dgm:pt modelId="{C94FA107-186E-4FFF-A5B9-CF325F61112B}">
      <dgm:prSet phldrT="[טקסט]"/>
      <dgm:spPr/>
      <dgm:t>
        <a:bodyPr/>
        <a:lstStyle/>
        <a:p>
          <a:r>
            <a:rPr lang="en-US" dirty="0"/>
            <a:t>Crowd funding</a:t>
          </a:r>
        </a:p>
      </dgm:t>
    </dgm:pt>
    <dgm:pt modelId="{AE70128F-D823-4615-B9D9-ED1A764CC94A}" type="parTrans" cxnId="{7A0F57AB-F842-4130-BCFA-CB5F283E5D2E}">
      <dgm:prSet/>
      <dgm:spPr/>
      <dgm:t>
        <a:bodyPr/>
        <a:lstStyle/>
        <a:p>
          <a:endParaRPr lang="en-US"/>
        </a:p>
      </dgm:t>
    </dgm:pt>
    <dgm:pt modelId="{A024F0E3-AB4B-455E-BA34-D2865959D1AB}" type="sibTrans" cxnId="{7A0F57AB-F842-4130-BCFA-CB5F283E5D2E}">
      <dgm:prSet/>
      <dgm:spPr/>
      <dgm:t>
        <a:bodyPr/>
        <a:lstStyle/>
        <a:p>
          <a:endParaRPr lang="en-US"/>
        </a:p>
      </dgm:t>
    </dgm:pt>
    <dgm:pt modelId="{BF602F70-8C50-4DDC-8479-C038BD7792DB}">
      <dgm:prSet phldrT="[טקסט]"/>
      <dgm:spPr/>
      <dgm:t>
        <a:bodyPr/>
        <a:lstStyle/>
        <a:p>
          <a:r>
            <a:rPr lang="en-US" b="1" dirty="0"/>
            <a:t>Decentralized applications</a:t>
          </a:r>
        </a:p>
        <a:p>
          <a:endParaRPr lang="en-US" dirty="0"/>
        </a:p>
      </dgm:t>
    </dgm:pt>
    <dgm:pt modelId="{DCFC8528-59E3-4F2B-94C1-5821B110CA8B}" type="parTrans" cxnId="{38B66C52-DC09-4BE3-AAE6-FF2051D1DB71}">
      <dgm:prSet/>
      <dgm:spPr/>
      <dgm:t>
        <a:bodyPr/>
        <a:lstStyle/>
        <a:p>
          <a:endParaRPr lang="en-US"/>
        </a:p>
      </dgm:t>
    </dgm:pt>
    <dgm:pt modelId="{352965EA-9B90-41C4-BD6E-0EC0B31E8CAA}" type="sibTrans" cxnId="{38B66C52-DC09-4BE3-AAE6-FF2051D1DB71}">
      <dgm:prSet/>
      <dgm:spPr/>
      <dgm:t>
        <a:bodyPr/>
        <a:lstStyle/>
        <a:p>
          <a:endParaRPr lang="en-US"/>
        </a:p>
      </dgm:t>
    </dgm:pt>
    <dgm:pt modelId="{5314FF8F-E527-4B61-86FD-0E51EB369B85}">
      <dgm:prSet phldrT="[טקסט]"/>
      <dgm:spPr/>
      <dgm:t>
        <a:bodyPr/>
        <a:lstStyle/>
        <a:p>
          <a:r>
            <a:rPr lang="en-US" dirty="0"/>
            <a:t>Data</a:t>
          </a:r>
        </a:p>
      </dgm:t>
    </dgm:pt>
    <dgm:pt modelId="{DC1BCEA1-21D8-47C7-A1CA-56A1CE7B4E8B}" type="parTrans" cxnId="{4494D712-5C63-4FAF-A1C6-5BE9265D18B6}">
      <dgm:prSet/>
      <dgm:spPr/>
      <dgm:t>
        <a:bodyPr/>
        <a:lstStyle/>
        <a:p>
          <a:endParaRPr lang="en-US"/>
        </a:p>
      </dgm:t>
    </dgm:pt>
    <dgm:pt modelId="{27DD3319-AA94-4B02-A7B6-B0FCE3EB76D3}" type="sibTrans" cxnId="{4494D712-5C63-4FAF-A1C6-5BE9265D18B6}">
      <dgm:prSet/>
      <dgm:spPr/>
      <dgm:t>
        <a:bodyPr/>
        <a:lstStyle/>
        <a:p>
          <a:endParaRPr lang="en-US"/>
        </a:p>
      </dgm:t>
    </dgm:pt>
    <dgm:pt modelId="{E272CC24-A5AE-44ED-AEE1-7985EDB35DA0}">
      <dgm:prSet phldrT="[טקסט]"/>
      <dgm:spPr/>
      <dgm:t>
        <a:bodyPr/>
        <a:lstStyle/>
        <a:p>
          <a:r>
            <a:rPr lang="en-US" dirty="0"/>
            <a:t>Value</a:t>
          </a:r>
        </a:p>
      </dgm:t>
    </dgm:pt>
    <dgm:pt modelId="{4566DF8B-ADFC-4C64-901B-E8DBE0D728BD}" type="parTrans" cxnId="{E4C61293-A561-4D4A-AE64-5B872C8CB513}">
      <dgm:prSet/>
      <dgm:spPr/>
      <dgm:t>
        <a:bodyPr/>
        <a:lstStyle/>
        <a:p>
          <a:endParaRPr lang="en-US"/>
        </a:p>
      </dgm:t>
    </dgm:pt>
    <dgm:pt modelId="{3CD46846-29C3-4A2B-AC26-93B507B63A33}" type="sibTrans" cxnId="{E4C61293-A561-4D4A-AE64-5B872C8CB513}">
      <dgm:prSet/>
      <dgm:spPr/>
      <dgm:t>
        <a:bodyPr/>
        <a:lstStyle/>
        <a:p>
          <a:endParaRPr lang="en-US"/>
        </a:p>
      </dgm:t>
    </dgm:pt>
    <dgm:pt modelId="{85F193AD-6EB6-4167-B3B6-BD3F86F4844C}">
      <dgm:prSet phldrT="[טקסט]"/>
      <dgm:spPr/>
      <dgm:t>
        <a:bodyPr/>
        <a:lstStyle/>
        <a:p>
          <a:r>
            <a:rPr lang="en-US" dirty="0"/>
            <a:t>Identity</a:t>
          </a:r>
        </a:p>
      </dgm:t>
    </dgm:pt>
    <dgm:pt modelId="{40D9D232-FA7E-4E6D-83AD-D6A63D9ABCE4}" type="parTrans" cxnId="{9125B70E-C4F6-4DC2-A6AA-39ABC415E427}">
      <dgm:prSet/>
      <dgm:spPr/>
      <dgm:t>
        <a:bodyPr/>
        <a:lstStyle/>
        <a:p>
          <a:endParaRPr lang="en-US"/>
        </a:p>
      </dgm:t>
    </dgm:pt>
    <dgm:pt modelId="{0498D624-EBE3-4FD9-95B4-A7FB385B7A9C}" type="sibTrans" cxnId="{9125B70E-C4F6-4DC2-A6AA-39ABC415E427}">
      <dgm:prSet/>
      <dgm:spPr/>
      <dgm:t>
        <a:bodyPr/>
        <a:lstStyle/>
        <a:p>
          <a:endParaRPr lang="en-US"/>
        </a:p>
      </dgm:t>
    </dgm:pt>
    <dgm:pt modelId="{799A9D89-CFDA-434E-B6C7-FFA7CAA29F88}">
      <dgm:prSet phldrT="[טקסט]"/>
      <dgm:spPr/>
      <dgm:t>
        <a:bodyPr/>
        <a:lstStyle/>
        <a:p>
          <a:r>
            <a:rPr lang="en-US" dirty="0"/>
            <a:t>Computation</a:t>
          </a:r>
        </a:p>
      </dgm:t>
    </dgm:pt>
    <dgm:pt modelId="{FAF637B8-B33F-441D-9F2B-3B94FD6FBC62}" type="parTrans" cxnId="{BD228FA7-B14B-4E85-B131-04A23FDE9512}">
      <dgm:prSet/>
      <dgm:spPr/>
      <dgm:t>
        <a:bodyPr/>
        <a:lstStyle/>
        <a:p>
          <a:endParaRPr lang="en-US"/>
        </a:p>
      </dgm:t>
    </dgm:pt>
    <dgm:pt modelId="{551EFAA1-B37D-41C3-A243-E73508805021}" type="sibTrans" cxnId="{BD228FA7-B14B-4E85-B131-04A23FDE9512}">
      <dgm:prSet/>
      <dgm:spPr/>
      <dgm:t>
        <a:bodyPr/>
        <a:lstStyle/>
        <a:p>
          <a:endParaRPr lang="en-US"/>
        </a:p>
      </dgm:t>
    </dgm:pt>
    <dgm:pt modelId="{E117A424-52D1-42B7-9A22-FBD891A4692E}">
      <dgm:prSet phldrT="[טקסט]"/>
      <dgm:spPr/>
      <dgm:t>
        <a:bodyPr/>
        <a:lstStyle/>
        <a:p>
          <a:r>
            <a:rPr lang="en-US" dirty="0"/>
            <a:t>Bandwidth</a:t>
          </a:r>
        </a:p>
      </dgm:t>
    </dgm:pt>
    <dgm:pt modelId="{3419B262-8530-4303-B2AB-551AA8E5424C}" type="parTrans" cxnId="{B9F6849E-495E-4631-B1B5-A6C07ED18AB9}">
      <dgm:prSet/>
      <dgm:spPr/>
      <dgm:t>
        <a:bodyPr/>
        <a:lstStyle/>
        <a:p>
          <a:endParaRPr lang="en-US"/>
        </a:p>
      </dgm:t>
    </dgm:pt>
    <dgm:pt modelId="{7E8E8390-6E68-4D34-8C35-E038D36D6072}" type="sibTrans" cxnId="{B9F6849E-495E-4631-B1B5-A6C07ED18AB9}">
      <dgm:prSet/>
      <dgm:spPr/>
      <dgm:t>
        <a:bodyPr/>
        <a:lstStyle/>
        <a:p>
          <a:endParaRPr lang="en-US"/>
        </a:p>
      </dgm:t>
    </dgm:pt>
    <dgm:pt modelId="{2BD2E140-9DD9-4CAB-987A-6D026826F746}">
      <dgm:prSet phldrT="[טקסט]"/>
      <dgm:spPr/>
      <dgm:t>
        <a:bodyPr/>
        <a:lstStyle/>
        <a:p>
          <a:r>
            <a:rPr lang="en-US" dirty="0"/>
            <a:t>Autonomous agents</a:t>
          </a:r>
        </a:p>
      </dgm:t>
    </dgm:pt>
    <dgm:pt modelId="{0E4E277F-5351-4DA4-94B2-542D19EFC713}" type="parTrans" cxnId="{DB3C0F30-0A14-439E-A317-A11FDD57C5A2}">
      <dgm:prSet/>
      <dgm:spPr/>
      <dgm:t>
        <a:bodyPr/>
        <a:lstStyle/>
        <a:p>
          <a:endParaRPr lang="en-US"/>
        </a:p>
      </dgm:t>
    </dgm:pt>
    <dgm:pt modelId="{89A80529-010D-4BCD-9491-3B8F6BA843C0}" type="sibTrans" cxnId="{DB3C0F30-0A14-439E-A317-A11FDD57C5A2}">
      <dgm:prSet/>
      <dgm:spPr/>
      <dgm:t>
        <a:bodyPr/>
        <a:lstStyle/>
        <a:p>
          <a:endParaRPr lang="en-US"/>
        </a:p>
      </dgm:t>
    </dgm:pt>
    <dgm:pt modelId="{8C938DF3-1167-4098-9A55-9BBFD9E09A76}">
      <dgm:prSet phldrT="[טקסט]"/>
      <dgm:spPr/>
      <dgm:t>
        <a:bodyPr/>
        <a:lstStyle/>
        <a:p>
          <a:r>
            <a:rPr lang="en-US" dirty="0"/>
            <a:t>Property management</a:t>
          </a:r>
        </a:p>
      </dgm:t>
    </dgm:pt>
    <dgm:pt modelId="{7126C869-A7BD-44E4-801A-8D1FC8827C05}" type="parTrans" cxnId="{75FCDDD9-8DA4-471A-9CF9-9DABE1C2B3A7}">
      <dgm:prSet/>
      <dgm:spPr/>
      <dgm:t>
        <a:bodyPr/>
        <a:lstStyle/>
        <a:p>
          <a:endParaRPr lang="en-US"/>
        </a:p>
      </dgm:t>
    </dgm:pt>
    <dgm:pt modelId="{E3C19BBD-15DC-4289-B82A-AE94CC5118A9}" type="sibTrans" cxnId="{75FCDDD9-8DA4-471A-9CF9-9DABE1C2B3A7}">
      <dgm:prSet/>
      <dgm:spPr/>
      <dgm:t>
        <a:bodyPr/>
        <a:lstStyle/>
        <a:p>
          <a:endParaRPr lang="en-US"/>
        </a:p>
      </dgm:t>
    </dgm:pt>
    <dgm:pt modelId="{7AB53005-D0B7-4ECA-8257-8345C05B268B}" type="pres">
      <dgm:prSet presAssocID="{6E12A2E8-810C-472B-8715-3C2DF5AC26EF}" presName="Name0" presStyleCnt="0">
        <dgm:presLayoutVars>
          <dgm:dir/>
          <dgm:resizeHandles val="exact"/>
        </dgm:presLayoutVars>
      </dgm:prSet>
      <dgm:spPr/>
    </dgm:pt>
    <dgm:pt modelId="{1157C4BB-DB4F-4BE7-9CA4-1DDFD6B88775}" type="pres">
      <dgm:prSet presAssocID="{6E12A2E8-810C-472B-8715-3C2DF5AC26EF}" presName="bkgdShp" presStyleLbl="alignAccFollowNode1" presStyleIdx="0" presStyleCnt="1"/>
      <dgm:spPr/>
    </dgm:pt>
    <dgm:pt modelId="{B6237EEE-0A87-4540-A9B4-3B2756871E5B}" type="pres">
      <dgm:prSet presAssocID="{6E12A2E8-810C-472B-8715-3C2DF5AC26EF}" presName="linComp" presStyleCnt="0"/>
      <dgm:spPr/>
    </dgm:pt>
    <dgm:pt modelId="{C988F5EB-DA86-4FF5-B96A-215E5E0750C9}" type="pres">
      <dgm:prSet presAssocID="{EC5FE7E5-38B6-4280-88A7-B34B22CA4610}" presName="compNode" presStyleCnt="0"/>
      <dgm:spPr/>
    </dgm:pt>
    <dgm:pt modelId="{DEE1CE0C-768F-4C86-A7EB-F26B0425612F}" type="pres">
      <dgm:prSet presAssocID="{EC5FE7E5-38B6-4280-88A7-B34B22CA4610}" presName="node" presStyleLbl="node1" presStyleIdx="0" presStyleCnt="3">
        <dgm:presLayoutVars>
          <dgm:bulletEnabled val="1"/>
        </dgm:presLayoutVars>
      </dgm:prSet>
      <dgm:spPr/>
    </dgm:pt>
    <dgm:pt modelId="{56988AF3-7D4C-46F5-A290-E4AAB1AFFFA5}" type="pres">
      <dgm:prSet presAssocID="{EC5FE7E5-38B6-4280-88A7-B34B22CA4610}" presName="invisiNode" presStyleLbl="node1" presStyleIdx="0" presStyleCnt="3"/>
      <dgm:spPr/>
    </dgm:pt>
    <dgm:pt modelId="{11B0190D-D17E-4298-9E21-DA588DCA066F}" type="pres">
      <dgm:prSet presAssocID="{EC5FE7E5-38B6-4280-88A7-B34B22CA4610}" presName="imagNode" presStyleLbl="fgImgPlace1" presStyleIdx="0" presStyleCnt="3"/>
      <dgm:spPr>
        <a:blipFill rotWithShape="0">
          <a:blip xmlns:r="http://schemas.openxmlformats.org/officeDocument/2006/relationships" r:embed="rId1"/>
          <a:stretch>
            <a:fillRect/>
          </a:stretch>
        </a:blipFill>
      </dgm:spPr>
    </dgm:pt>
    <dgm:pt modelId="{A4FCB258-A9FA-4085-B55F-89F5A4425B4A}" type="pres">
      <dgm:prSet presAssocID="{EFA0926B-ADA3-4AF5-BE53-42A67C644941}" presName="sibTrans" presStyleLbl="sibTrans2D1" presStyleIdx="0" presStyleCnt="0"/>
      <dgm:spPr/>
    </dgm:pt>
    <dgm:pt modelId="{09805FA3-B6BD-4A6E-83C2-5905A54C3D5D}" type="pres">
      <dgm:prSet presAssocID="{4DB49B65-2E42-4CE2-8B21-A24001CDF2EE}" presName="compNode" presStyleCnt="0"/>
      <dgm:spPr/>
    </dgm:pt>
    <dgm:pt modelId="{C2535261-DC0C-4EC1-AD43-3887BB4E4DE9}" type="pres">
      <dgm:prSet presAssocID="{4DB49B65-2E42-4CE2-8B21-A24001CDF2EE}" presName="node" presStyleLbl="node1" presStyleIdx="1" presStyleCnt="3">
        <dgm:presLayoutVars>
          <dgm:bulletEnabled val="1"/>
        </dgm:presLayoutVars>
      </dgm:prSet>
      <dgm:spPr/>
    </dgm:pt>
    <dgm:pt modelId="{1DF3F2EC-6BA8-4F5E-8CB7-A02F28ACEBE1}" type="pres">
      <dgm:prSet presAssocID="{4DB49B65-2E42-4CE2-8B21-A24001CDF2EE}" presName="invisiNode" presStyleLbl="node1" presStyleIdx="1" presStyleCnt="3"/>
      <dgm:spPr/>
    </dgm:pt>
    <dgm:pt modelId="{74CFE749-7B3A-46CD-A83D-13797C9CAC40}" type="pres">
      <dgm:prSet presAssocID="{4DB49B65-2E42-4CE2-8B21-A24001CDF2EE}" presName="imagNode" presStyleLbl="fgImgPlace1" presStyleIdx="1" presStyleCnt="3"/>
      <dgm:spPr>
        <a:blipFill rotWithShape="0">
          <a:blip xmlns:r="http://schemas.openxmlformats.org/officeDocument/2006/relationships" r:embed="rId2"/>
          <a:stretch>
            <a:fillRect/>
          </a:stretch>
        </a:blipFill>
      </dgm:spPr>
    </dgm:pt>
    <dgm:pt modelId="{149DF9C9-E3DB-4057-AF59-B8996C7625C9}" type="pres">
      <dgm:prSet presAssocID="{DC5B8018-F8B4-49F1-B5F8-78EE61780760}" presName="sibTrans" presStyleLbl="sibTrans2D1" presStyleIdx="0" presStyleCnt="0"/>
      <dgm:spPr/>
    </dgm:pt>
    <dgm:pt modelId="{91D4480B-705E-4567-900E-22844C6C23B6}" type="pres">
      <dgm:prSet presAssocID="{BF602F70-8C50-4DDC-8479-C038BD7792DB}" presName="compNode" presStyleCnt="0"/>
      <dgm:spPr/>
    </dgm:pt>
    <dgm:pt modelId="{B5F61787-D88A-466B-937B-08093E0FAE67}" type="pres">
      <dgm:prSet presAssocID="{BF602F70-8C50-4DDC-8479-C038BD7792DB}" presName="node" presStyleLbl="node1" presStyleIdx="2" presStyleCnt="3">
        <dgm:presLayoutVars>
          <dgm:bulletEnabled val="1"/>
        </dgm:presLayoutVars>
      </dgm:prSet>
      <dgm:spPr/>
    </dgm:pt>
    <dgm:pt modelId="{A95FC044-C5B7-47FA-B959-44717A9BE698}" type="pres">
      <dgm:prSet presAssocID="{BF602F70-8C50-4DDC-8479-C038BD7792DB}" presName="invisiNode" presStyleLbl="node1" presStyleIdx="2" presStyleCnt="3"/>
      <dgm:spPr/>
    </dgm:pt>
    <dgm:pt modelId="{5B1EE0B4-AF0B-47AB-9828-99E02145AAD9}" type="pres">
      <dgm:prSet presAssocID="{BF602F70-8C50-4DDC-8479-C038BD7792DB}" presName="imagNode" presStyleLbl="fgImgPlace1" presStyleIdx="2" presStyleCnt="3"/>
      <dgm:spPr>
        <a:blipFill rotWithShape="0">
          <a:blip xmlns:r="http://schemas.openxmlformats.org/officeDocument/2006/relationships" r:embed="rId3"/>
          <a:stretch>
            <a:fillRect/>
          </a:stretch>
        </a:blipFill>
      </dgm:spPr>
    </dgm:pt>
  </dgm:ptLst>
  <dgm:cxnLst>
    <dgm:cxn modelId="{0AC82705-B9CE-4EBE-8672-25935A571F1F}" type="presOf" srcId="{85F193AD-6EB6-4167-B3B6-BD3F86F4844C}" destId="{B5F61787-D88A-466B-937B-08093E0FAE67}" srcOrd="0" destOrd="3" presId="urn:microsoft.com/office/officeart/2005/8/layout/pList2"/>
    <dgm:cxn modelId="{7F70C005-9951-4DD5-8405-1D703FD08D49}" type="presOf" srcId="{5314FF8F-E527-4B61-86FD-0E51EB369B85}" destId="{B5F61787-D88A-466B-937B-08093E0FAE67}" srcOrd="0" destOrd="1" presId="urn:microsoft.com/office/officeart/2005/8/layout/pList2"/>
    <dgm:cxn modelId="{48A2930D-7959-4D51-BBAB-64FD6A93BF96}" srcId="{4DB49B65-2E42-4CE2-8B21-A24001CDF2EE}" destId="{A07138A5-A7EE-4A61-AEF0-A5EEB00A32F1}" srcOrd="0" destOrd="0" parTransId="{3D09B466-D5F1-4F89-97EC-B303F5117C5C}" sibTransId="{3DA4D2A7-0B05-4E5B-862E-EBBB39322AA3}"/>
    <dgm:cxn modelId="{9125B70E-C4F6-4DC2-A6AA-39ABC415E427}" srcId="{BF602F70-8C50-4DDC-8479-C038BD7792DB}" destId="{85F193AD-6EB6-4167-B3B6-BD3F86F4844C}" srcOrd="2" destOrd="0" parTransId="{40D9D232-FA7E-4E6D-83AD-D6A63D9ABCE4}" sibTransId="{0498D624-EBE3-4FD9-95B4-A7FB385B7A9C}"/>
    <dgm:cxn modelId="{4494D712-5C63-4FAF-A1C6-5BE9265D18B6}" srcId="{BF602F70-8C50-4DDC-8479-C038BD7792DB}" destId="{5314FF8F-E527-4B61-86FD-0E51EB369B85}" srcOrd="0" destOrd="0" parTransId="{DC1BCEA1-21D8-47C7-A1CA-56A1CE7B4E8B}" sibTransId="{27DD3319-AA94-4B02-A7B6-B0FCE3EB76D3}"/>
    <dgm:cxn modelId="{825AD21A-7BCD-4B07-9258-8629C25C26A0}" srcId="{6E12A2E8-810C-472B-8715-3C2DF5AC26EF}" destId="{4DB49B65-2E42-4CE2-8B21-A24001CDF2EE}" srcOrd="1" destOrd="0" parTransId="{8C933A2E-25F0-4E18-AA7B-6B525FF14AA7}" sibTransId="{DC5B8018-F8B4-49F1-B5F8-78EE61780760}"/>
    <dgm:cxn modelId="{F879401E-D831-4C29-BB58-FCCF2DB0EFF6}" type="presOf" srcId="{4DB49B65-2E42-4CE2-8B21-A24001CDF2EE}" destId="{C2535261-DC0C-4EC1-AD43-3887BB4E4DE9}" srcOrd="0" destOrd="0" presId="urn:microsoft.com/office/officeart/2005/8/layout/pList2"/>
    <dgm:cxn modelId="{69D94A28-78AF-4E46-A7CA-5D76E5D5CDA8}" srcId="{EC5FE7E5-38B6-4280-88A7-B34B22CA4610}" destId="{533EBCFF-5397-404F-AF87-2851D1D9B671}" srcOrd="3" destOrd="0" parTransId="{6D2939CB-00B1-4435-81A2-7E635AB3B1A5}" sibTransId="{75E7E35D-8191-40C3-AE0B-D4D7A8C1C931}"/>
    <dgm:cxn modelId="{568AC02E-8477-4F52-8377-08586A31A536}" type="presOf" srcId="{C94FA107-186E-4FFF-A5B9-CF325F61112B}" destId="{C2535261-DC0C-4EC1-AD43-3887BB4E4DE9}" srcOrd="0" destOrd="4" presId="urn:microsoft.com/office/officeart/2005/8/layout/pList2"/>
    <dgm:cxn modelId="{DB3C0F30-0A14-439E-A317-A11FDD57C5A2}" srcId="{4DB49B65-2E42-4CE2-8B21-A24001CDF2EE}" destId="{2BD2E140-9DD9-4CAB-987A-6D026826F746}" srcOrd="1" destOrd="0" parTransId="{0E4E277F-5351-4DA4-94B2-542D19EFC713}" sibTransId="{89A80529-010D-4BCD-9491-3B8F6BA843C0}"/>
    <dgm:cxn modelId="{35A24F31-1FA9-45D8-9CBD-CA1A85D8F0CA}" type="presOf" srcId="{BF602F70-8C50-4DDC-8479-C038BD7792DB}" destId="{B5F61787-D88A-466B-937B-08093E0FAE67}" srcOrd="0" destOrd="0" presId="urn:microsoft.com/office/officeart/2005/8/layout/pList2"/>
    <dgm:cxn modelId="{67B8315C-C0FC-49D0-9ECE-2C9CA1A44574}" type="presOf" srcId="{2BD2E140-9DD9-4CAB-987A-6D026826F746}" destId="{C2535261-DC0C-4EC1-AD43-3887BB4E4DE9}" srcOrd="0" destOrd="2" presId="urn:microsoft.com/office/officeart/2005/8/layout/pList2"/>
    <dgm:cxn modelId="{C1D13846-C4A7-4739-ADF8-5A0D9C589487}" srcId="{6E12A2E8-810C-472B-8715-3C2DF5AC26EF}" destId="{EC5FE7E5-38B6-4280-88A7-B34B22CA4610}" srcOrd="0" destOrd="0" parTransId="{D0E3B0C5-76C2-4B53-9192-41C3F2A72F4F}" sibTransId="{EFA0926B-ADA3-4AF5-BE53-42A67C644941}"/>
    <dgm:cxn modelId="{AD189E68-25DA-4AFA-A952-0F474BC6CFE5}" type="presOf" srcId="{EFA0926B-ADA3-4AF5-BE53-42A67C644941}" destId="{A4FCB258-A9FA-4085-B55F-89F5A4425B4A}" srcOrd="0" destOrd="0" presId="urn:microsoft.com/office/officeart/2005/8/layout/pList2"/>
    <dgm:cxn modelId="{10364771-6E18-42DA-AE69-603C1F04D246}" type="presOf" srcId="{799A9D89-CFDA-434E-B6C7-FFA7CAA29F88}" destId="{B5F61787-D88A-466B-937B-08093E0FAE67}" srcOrd="0" destOrd="4" presId="urn:microsoft.com/office/officeart/2005/8/layout/pList2"/>
    <dgm:cxn modelId="{38B66C52-DC09-4BE3-AAE6-FF2051D1DB71}" srcId="{6E12A2E8-810C-472B-8715-3C2DF5AC26EF}" destId="{BF602F70-8C50-4DDC-8479-C038BD7792DB}" srcOrd="2" destOrd="0" parTransId="{DCFC8528-59E3-4F2B-94C1-5821B110CA8B}" sibTransId="{352965EA-9B90-41C4-BD6E-0EC0B31E8CAA}"/>
    <dgm:cxn modelId="{AB161E53-4283-4BAE-B42E-E245A04519A2}" srcId="{EC5FE7E5-38B6-4280-88A7-B34B22CA4610}" destId="{E05E00D1-9E31-4EF2-A42B-CC11C0AD1EA9}" srcOrd="0" destOrd="0" parTransId="{D3ABEB96-898C-47DE-9441-31A54D22814E}" sibTransId="{E3B750FD-DEA9-468D-AF74-8A1CD5776C86}"/>
    <dgm:cxn modelId="{D3513C53-26F6-4DB7-9C6F-AFA961F14B65}" type="presOf" srcId="{6E12A2E8-810C-472B-8715-3C2DF5AC26EF}" destId="{7AB53005-D0B7-4ECA-8257-8345C05B268B}" srcOrd="0" destOrd="0" presId="urn:microsoft.com/office/officeart/2005/8/layout/pList2"/>
    <dgm:cxn modelId="{B9BB5373-3028-41AF-985D-3B878AC06828}" type="presOf" srcId="{E05E00D1-9E31-4EF2-A42B-CC11C0AD1EA9}" destId="{DEE1CE0C-768F-4C86-A7EB-F26B0425612F}" srcOrd="0" destOrd="1" presId="urn:microsoft.com/office/officeart/2005/8/layout/pList2"/>
    <dgm:cxn modelId="{8458625A-C0A7-49B4-956B-AEF9300D75F5}" type="presOf" srcId="{533EBCFF-5397-404F-AF87-2851D1D9B671}" destId="{DEE1CE0C-768F-4C86-A7EB-F26B0425612F}" srcOrd="0" destOrd="4" presId="urn:microsoft.com/office/officeart/2005/8/layout/pList2"/>
    <dgm:cxn modelId="{C507797F-F471-48AE-8CD2-F154F703C64B}" srcId="{EC5FE7E5-38B6-4280-88A7-B34B22CA4610}" destId="{7847B5AF-F638-4729-97A5-ACC17AD1646F}" srcOrd="2" destOrd="0" parTransId="{F4FD5FC8-0AC4-4726-98D0-DE34D582C10B}" sibTransId="{7D77209A-1A25-45D5-8097-4BBC9305537E}"/>
    <dgm:cxn modelId="{10392E8C-1C1F-4773-9185-ABC0E10ABCD7}" type="presOf" srcId="{DC5B8018-F8B4-49F1-B5F8-78EE61780760}" destId="{149DF9C9-E3DB-4057-AF59-B8996C7625C9}" srcOrd="0" destOrd="0" presId="urn:microsoft.com/office/officeart/2005/8/layout/pList2"/>
    <dgm:cxn modelId="{E4C61293-A561-4D4A-AE64-5B872C8CB513}" srcId="{BF602F70-8C50-4DDC-8479-C038BD7792DB}" destId="{E272CC24-A5AE-44ED-AEE1-7985EDB35DA0}" srcOrd="1" destOrd="0" parTransId="{4566DF8B-ADFC-4C64-901B-E8DBE0D728BD}" sibTransId="{3CD46846-29C3-4A2B-AC26-93B507B63A33}"/>
    <dgm:cxn modelId="{16676094-5F98-4F7C-BEE3-021516DA1C42}" type="presOf" srcId="{7847B5AF-F638-4729-97A5-ACC17AD1646F}" destId="{DEE1CE0C-768F-4C86-A7EB-F26B0425612F}" srcOrd="0" destOrd="3" presId="urn:microsoft.com/office/officeart/2005/8/layout/pList2"/>
    <dgm:cxn modelId="{3E525C96-0CA1-443D-BBE0-E24F67D7F710}" type="presOf" srcId="{E117A424-52D1-42B7-9A22-FBD891A4692E}" destId="{B5F61787-D88A-466B-937B-08093E0FAE67}" srcOrd="0" destOrd="5" presId="urn:microsoft.com/office/officeart/2005/8/layout/pList2"/>
    <dgm:cxn modelId="{B9F6849E-495E-4631-B1B5-A6C07ED18AB9}" srcId="{BF602F70-8C50-4DDC-8479-C038BD7792DB}" destId="{E117A424-52D1-42B7-9A22-FBD891A4692E}" srcOrd="4" destOrd="0" parTransId="{3419B262-8530-4303-B2AB-551AA8E5424C}" sibTransId="{7E8E8390-6E68-4D34-8C35-E038D36D6072}"/>
    <dgm:cxn modelId="{B421E2A2-8A69-4D3E-833B-E657ED147A35}" type="presOf" srcId="{8C938DF3-1167-4098-9A55-9BBFD9E09A76}" destId="{C2535261-DC0C-4EC1-AD43-3887BB4E4DE9}" srcOrd="0" destOrd="3" presId="urn:microsoft.com/office/officeart/2005/8/layout/pList2"/>
    <dgm:cxn modelId="{BD228FA7-B14B-4E85-B131-04A23FDE9512}" srcId="{BF602F70-8C50-4DDC-8479-C038BD7792DB}" destId="{799A9D89-CFDA-434E-B6C7-FFA7CAA29F88}" srcOrd="3" destOrd="0" parTransId="{FAF637B8-B33F-441D-9F2B-3B94FD6FBC62}" sibTransId="{551EFAA1-B37D-41C3-A243-E73508805021}"/>
    <dgm:cxn modelId="{7A0F57AB-F842-4130-BCFA-CB5F283E5D2E}" srcId="{4DB49B65-2E42-4CE2-8B21-A24001CDF2EE}" destId="{C94FA107-186E-4FFF-A5B9-CF325F61112B}" srcOrd="3" destOrd="0" parTransId="{AE70128F-D823-4615-B9D9-ED1A764CC94A}" sibTransId="{A024F0E3-AB4B-455E-BA34-D2865959D1AB}"/>
    <dgm:cxn modelId="{458BFFAD-F05B-455D-B6E5-0B7009C69191}" type="presOf" srcId="{F775A45D-B6A2-4F1F-8BDF-1C22C632D3F2}" destId="{DEE1CE0C-768F-4C86-A7EB-F26B0425612F}" srcOrd="0" destOrd="5" presId="urn:microsoft.com/office/officeart/2005/8/layout/pList2"/>
    <dgm:cxn modelId="{CBD6B4BC-4826-4E5D-9C9A-CD44F925C5E3}" srcId="{EC5FE7E5-38B6-4280-88A7-B34B22CA4610}" destId="{F775A45D-B6A2-4F1F-8BDF-1C22C632D3F2}" srcOrd="4" destOrd="0" parTransId="{47A56660-F165-4BE8-99E4-6B10EFA8CA08}" sibTransId="{CF01E198-D0BD-48C5-8654-0CF3E159C296}"/>
    <dgm:cxn modelId="{AA77B6BC-ACAB-4AE4-9723-391C5BAB66BA}" type="presOf" srcId="{E272CC24-A5AE-44ED-AEE1-7985EDB35DA0}" destId="{B5F61787-D88A-466B-937B-08093E0FAE67}" srcOrd="0" destOrd="2" presId="urn:microsoft.com/office/officeart/2005/8/layout/pList2"/>
    <dgm:cxn modelId="{1F8EE5C3-C58D-48F8-B832-1560989B93DE}" type="presOf" srcId="{EC5FE7E5-38B6-4280-88A7-B34B22CA4610}" destId="{DEE1CE0C-768F-4C86-A7EB-F26B0425612F}" srcOrd="0" destOrd="0" presId="urn:microsoft.com/office/officeart/2005/8/layout/pList2"/>
    <dgm:cxn modelId="{8BAFFBD0-14D8-4312-8997-1C1D79D404F9}" srcId="{EC5FE7E5-38B6-4280-88A7-B34B22CA4610}" destId="{41DA2306-7129-4C03-BB71-67F8CE5A441D}" srcOrd="1" destOrd="0" parTransId="{B45DD0E0-D7E5-4E0B-8A6E-A62DB6DD68D9}" sibTransId="{E9BBABA9-B206-40B8-AB91-D406697069EC}"/>
    <dgm:cxn modelId="{75FCDDD9-8DA4-471A-9CF9-9DABE1C2B3A7}" srcId="{4DB49B65-2E42-4CE2-8B21-A24001CDF2EE}" destId="{8C938DF3-1167-4098-9A55-9BBFD9E09A76}" srcOrd="2" destOrd="0" parTransId="{7126C869-A7BD-44E4-801A-8D1FC8827C05}" sibTransId="{E3C19BBD-15DC-4289-B82A-AE94CC5118A9}"/>
    <dgm:cxn modelId="{AA806ADF-0424-41A0-AA8B-89E2FF80D40B}" type="presOf" srcId="{41DA2306-7129-4C03-BB71-67F8CE5A441D}" destId="{DEE1CE0C-768F-4C86-A7EB-F26B0425612F}" srcOrd="0" destOrd="2" presId="urn:microsoft.com/office/officeart/2005/8/layout/pList2"/>
    <dgm:cxn modelId="{7A5230F3-FA4C-4858-8618-D018BBCCEDBE}" type="presOf" srcId="{A07138A5-A7EE-4A61-AEF0-A5EEB00A32F1}" destId="{C2535261-DC0C-4EC1-AD43-3887BB4E4DE9}" srcOrd="0" destOrd="1" presId="urn:microsoft.com/office/officeart/2005/8/layout/pList2"/>
    <dgm:cxn modelId="{42671BB9-F8E0-4F97-BA7D-92AE694EBA5D}" type="presParOf" srcId="{7AB53005-D0B7-4ECA-8257-8345C05B268B}" destId="{1157C4BB-DB4F-4BE7-9CA4-1DDFD6B88775}" srcOrd="0" destOrd="0" presId="urn:microsoft.com/office/officeart/2005/8/layout/pList2"/>
    <dgm:cxn modelId="{586E607F-8AB0-4AD8-82B5-0181B2CA47E3}" type="presParOf" srcId="{7AB53005-D0B7-4ECA-8257-8345C05B268B}" destId="{B6237EEE-0A87-4540-A9B4-3B2756871E5B}" srcOrd="1" destOrd="0" presId="urn:microsoft.com/office/officeart/2005/8/layout/pList2"/>
    <dgm:cxn modelId="{CF2422F4-FC00-4E99-8497-67699B670F41}" type="presParOf" srcId="{B6237EEE-0A87-4540-A9B4-3B2756871E5B}" destId="{C988F5EB-DA86-4FF5-B96A-215E5E0750C9}" srcOrd="0" destOrd="0" presId="urn:microsoft.com/office/officeart/2005/8/layout/pList2"/>
    <dgm:cxn modelId="{F171891D-EFA7-4D0B-BD99-8CD9F896C6AD}" type="presParOf" srcId="{C988F5EB-DA86-4FF5-B96A-215E5E0750C9}" destId="{DEE1CE0C-768F-4C86-A7EB-F26B0425612F}" srcOrd="0" destOrd="0" presId="urn:microsoft.com/office/officeart/2005/8/layout/pList2"/>
    <dgm:cxn modelId="{8711277D-4986-44DB-919B-47BAA9B4F509}" type="presParOf" srcId="{C988F5EB-DA86-4FF5-B96A-215E5E0750C9}" destId="{56988AF3-7D4C-46F5-A290-E4AAB1AFFFA5}" srcOrd="1" destOrd="0" presId="urn:microsoft.com/office/officeart/2005/8/layout/pList2"/>
    <dgm:cxn modelId="{00D6E001-64E7-42CC-9D19-2A1C6DAB29A4}" type="presParOf" srcId="{C988F5EB-DA86-4FF5-B96A-215E5E0750C9}" destId="{11B0190D-D17E-4298-9E21-DA588DCA066F}" srcOrd="2" destOrd="0" presId="urn:microsoft.com/office/officeart/2005/8/layout/pList2"/>
    <dgm:cxn modelId="{43F5A82B-210C-4397-9CB9-173E76F8FFDE}" type="presParOf" srcId="{B6237EEE-0A87-4540-A9B4-3B2756871E5B}" destId="{A4FCB258-A9FA-4085-B55F-89F5A4425B4A}" srcOrd="1" destOrd="0" presId="urn:microsoft.com/office/officeart/2005/8/layout/pList2"/>
    <dgm:cxn modelId="{2B3134C3-ACF8-4685-95F1-540AC0F458A4}" type="presParOf" srcId="{B6237EEE-0A87-4540-A9B4-3B2756871E5B}" destId="{09805FA3-B6BD-4A6E-83C2-5905A54C3D5D}" srcOrd="2" destOrd="0" presId="urn:microsoft.com/office/officeart/2005/8/layout/pList2"/>
    <dgm:cxn modelId="{4B4D3C81-8C0E-41AE-B8DC-C7780CAD2E1E}" type="presParOf" srcId="{09805FA3-B6BD-4A6E-83C2-5905A54C3D5D}" destId="{C2535261-DC0C-4EC1-AD43-3887BB4E4DE9}" srcOrd="0" destOrd="0" presId="urn:microsoft.com/office/officeart/2005/8/layout/pList2"/>
    <dgm:cxn modelId="{4E7D5EE3-FB94-45F7-A2AC-1148FEC0C71F}" type="presParOf" srcId="{09805FA3-B6BD-4A6E-83C2-5905A54C3D5D}" destId="{1DF3F2EC-6BA8-4F5E-8CB7-A02F28ACEBE1}" srcOrd="1" destOrd="0" presId="urn:microsoft.com/office/officeart/2005/8/layout/pList2"/>
    <dgm:cxn modelId="{44EC4266-99F4-4F47-BD16-921D874D23BB}" type="presParOf" srcId="{09805FA3-B6BD-4A6E-83C2-5905A54C3D5D}" destId="{74CFE749-7B3A-46CD-A83D-13797C9CAC40}" srcOrd="2" destOrd="0" presId="urn:microsoft.com/office/officeart/2005/8/layout/pList2"/>
    <dgm:cxn modelId="{52C05BCE-453A-4FD6-9A78-5FA2CACC8CC8}" type="presParOf" srcId="{B6237EEE-0A87-4540-A9B4-3B2756871E5B}" destId="{149DF9C9-E3DB-4057-AF59-B8996C7625C9}" srcOrd="3" destOrd="0" presId="urn:microsoft.com/office/officeart/2005/8/layout/pList2"/>
    <dgm:cxn modelId="{CB1C0D8F-BE7E-4F19-971B-5D8E4863175A}" type="presParOf" srcId="{B6237EEE-0A87-4540-A9B4-3B2756871E5B}" destId="{91D4480B-705E-4567-900E-22844C6C23B6}" srcOrd="4" destOrd="0" presId="urn:microsoft.com/office/officeart/2005/8/layout/pList2"/>
    <dgm:cxn modelId="{5E4C1505-2CCF-42FB-9D38-C5156F2C7956}" type="presParOf" srcId="{91D4480B-705E-4567-900E-22844C6C23B6}" destId="{B5F61787-D88A-466B-937B-08093E0FAE67}" srcOrd="0" destOrd="0" presId="urn:microsoft.com/office/officeart/2005/8/layout/pList2"/>
    <dgm:cxn modelId="{BCF5654B-D3D0-4783-A789-A8CD98560709}" type="presParOf" srcId="{91D4480B-705E-4567-900E-22844C6C23B6}" destId="{A95FC044-C5B7-47FA-B959-44717A9BE698}" srcOrd="1" destOrd="0" presId="urn:microsoft.com/office/officeart/2005/8/layout/pList2"/>
    <dgm:cxn modelId="{4A3BA36A-4D8B-4568-988D-CB4A4107C49F}" type="presParOf" srcId="{91D4480B-705E-4567-900E-22844C6C23B6}" destId="{5B1EE0B4-AF0B-47AB-9828-99E02145AAD9}"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7C4BB-DB4F-4BE7-9CA4-1DDFD6B88775}">
      <dsp:nvSpPr>
        <dsp:cNvPr id="0" name=""/>
        <dsp:cNvSpPr/>
      </dsp:nvSpPr>
      <dsp:spPr>
        <a:xfrm>
          <a:off x="0" y="0"/>
          <a:ext cx="8424936" cy="228833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B0190D-D17E-4298-9E21-DA588DCA066F}">
      <dsp:nvSpPr>
        <dsp:cNvPr id="0" name=""/>
        <dsp:cNvSpPr/>
      </dsp:nvSpPr>
      <dsp:spPr>
        <a:xfrm>
          <a:off x="252748" y="305111"/>
          <a:ext cx="2474824" cy="1678110"/>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E1CE0C-768F-4C86-A7EB-F26B0425612F}">
      <dsp:nvSpPr>
        <dsp:cNvPr id="0" name=""/>
        <dsp:cNvSpPr/>
      </dsp:nvSpPr>
      <dsp:spPr>
        <a:xfrm rot="10800000">
          <a:off x="252748" y="2288332"/>
          <a:ext cx="2474824" cy="279685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t>Trustworthy Ledger</a:t>
          </a:r>
        </a:p>
        <a:p>
          <a:pPr marL="0" lvl="0" indent="0" algn="l" defTabSz="8890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dirty="0"/>
            <a:t>Cryptocurrency</a:t>
          </a:r>
        </a:p>
        <a:p>
          <a:pPr marL="171450" lvl="1" indent="-171450" algn="l" defTabSz="711200">
            <a:lnSpc>
              <a:spcPct val="90000"/>
            </a:lnSpc>
            <a:spcBef>
              <a:spcPct val="0"/>
            </a:spcBef>
            <a:spcAft>
              <a:spcPct val="15000"/>
            </a:spcAft>
            <a:buChar char="•"/>
          </a:pPr>
          <a:r>
            <a:rPr lang="en-US" sz="1600" kern="1200" dirty="0"/>
            <a:t>Address</a:t>
          </a:r>
        </a:p>
        <a:p>
          <a:pPr marL="171450" lvl="1" indent="-171450" algn="l" defTabSz="711200">
            <a:lnSpc>
              <a:spcPct val="90000"/>
            </a:lnSpc>
            <a:spcBef>
              <a:spcPct val="0"/>
            </a:spcBef>
            <a:spcAft>
              <a:spcPct val="15000"/>
            </a:spcAft>
            <a:buChar char="•"/>
          </a:pPr>
          <a:r>
            <a:rPr lang="en-US" sz="1600" kern="1200" dirty="0"/>
            <a:t>Public &amp; Private key</a:t>
          </a:r>
        </a:p>
        <a:p>
          <a:pPr marL="171450" lvl="1" indent="-171450" algn="l" defTabSz="711200">
            <a:lnSpc>
              <a:spcPct val="90000"/>
            </a:lnSpc>
            <a:spcBef>
              <a:spcPct val="0"/>
            </a:spcBef>
            <a:spcAft>
              <a:spcPct val="15000"/>
            </a:spcAft>
            <a:buChar char="•"/>
          </a:pPr>
          <a:r>
            <a:rPr lang="en-US" sz="1600" kern="1200" dirty="0"/>
            <a:t>Signature</a:t>
          </a:r>
        </a:p>
        <a:p>
          <a:pPr marL="171450" lvl="1" indent="-171450" algn="l" defTabSz="711200">
            <a:lnSpc>
              <a:spcPct val="90000"/>
            </a:lnSpc>
            <a:spcBef>
              <a:spcPct val="0"/>
            </a:spcBef>
            <a:spcAft>
              <a:spcPct val="15000"/>
            </a:spcAft>
            <a:buChar char="•"/>
          </a:pPr>
          <a:r>
            <a:rPr lang="en-US" sz="1600" kern="1200" dirty="0"/>
            <a:t>Transaction</a:t>
          </a:r>
        </a:p>
      </dsp:txBody>
      <dsp:txXfrm rot="10800000">
        <a:off x="328857" y="2288332"/>
        <a:ext cx="2322606" cy="2720742"/>
      </dsp:txXfrm>
    </dsp:sp>
    <dsp:sp modelId="{74CFE749-7B3A-46CD-A83D-13797C9CAC40}">
      <dsp:nvSpPr>
        <dsp:cNvPr id="0" name=""/>
        <dsp:cNvSpPr/>
      </dsp:nvSpPr>
      <dsp:spPr>
        <a:xfrm>
          <a:off x="2975055" y="305111"/>
          <a:ext cx="2474824" cy="1678110"/>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535261-DC0C-4EC1-AD43-3887BB4E4DE9}">
      <dsp:nvSpPr>
        <dsp:cNvPr id="0" name=""/>
        <dsp:cNvSpPr/>
      </dsp:nvSpPr>
      <dsp:spPr>
        <a:xfrm rot="10800000">
          <a:off x="2975055" y="2288332"/>
          <a:ext cx="2474824" cy="279685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t>Trustworthy Contracts</a:t>
          </a:r>
        </a:p>
        <a:p>
          <a:pPr marL="0" lvl="0" indent="0" algn="l" defTabSz="8890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a:t>Payments based on events</a:t>
          </a:r>
          <a:endParaRPr lang="en-US" sz="1600" kern="1200" dirty="0"/>
        </a:p>
        <a:p>
          <a:pPr marL="171450" lvl="1" indent="-171450" algn="l" defTabSz="711200">
            <a:lnSpc>
              <a:spcPct val="90000"/>
            </a:lnSpc>
            <a:spcBef>
              <a:spcPct val="0"/>
            </a:spcBef>
            <a:spcAft>
              <a:spcPct val="15000"/>
            </a:spcAft>
            <a:buChar char="•"/>
          </a:pPr>
          <a:r>
            <a:rPr lang="en-US" sz="1600" kern="1200"/>
            <a:t>Autonomous agents</a:t>
          </a:r>
          <a:endParaRPr lang="en-US" sz="1600" kern="1200" dirty="0"/>
        </a:p>
        <a:p>
          <a:pPr marL="171450" lvl="1" indent="-171450" algn="l" defTabSz="711200">
            <a:lnSpc>
              <a:spcPct val="90000"/>
            </a:lnSpc>
            <a:spcBef>
              <a:spcPct val="0"/>
            </a:spcBef>
            <a:spcAft>
              <a:spcPct val="15000"/>
            </a:spcAft>
            <a:buChar char="•"/>
          </a:pPr>
          <a:r>
            <a:rPr lang="en-US" sz="1600" kern="1200"/>
            <a:t>Property management</a:t>
          </a:r>
          <a:endParaRPr lang="en-US" sz="1600" kern="1200" dirty="0"/>
        </a:p>
        <a:p>
          <a:pPr marL="171450" lvl="1" indent="-171450" algn="l" defTabSz="711200">
            <a:lnSpc>
              <a:spcPct val="90000"/>
            </a:lnSpc>
            <a:spcBef>
              <a:spcPct val="0"/>
            </a:spcBef>
            <a:spcAft>
              <a:spcPct val="15000"/>
            </a:spcAft>
            <a:buChar char="•"/>
          </a:pPr>
          <a:r>
            <a:rPr lang="en-US" sz="1600" kern="1200" dirty="0"/>
            <a:t>Crowd funding</a:t>
          </a:r>
        </a:p>
      </dsp:txBody>
      <dsp:txXfrm rot="10800000">
        <a:off x="3051164" y="2288332"/>
        <a:ext cx="2322606" cy="2720742"/>
      </dsp:txXfrm>
    </dsp:sp>
    <dsp:sp modelId="{5B1EE0B4-AF0B-47AB-9828-99E02145AAD9}">
      <dsp:nvSpPr>
        <dsp:cNvPr id="0" name=""/>
        <dsp:cNvSpPr/>
      </dsp:nvSpPr>
      <dsp:spPr>
        <a:xfrm>
          <a:off x="5697362" y="305111"/>
          <a:ext cx="2474824" cy="1678110"/>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F61787-D88A-466B-937B-08093E0FAE67}">
      <dsp:nvSpPr>
        <dsp:cNvPr id="0" name=""/>
        <dsp:cNvSpPr/>
      </dsp:nvSpPr>
      <dsp:spPr>
        <a:xfrm rot="10800000">
          <a:off x="5697362" y="2288332"/>
          <a:ext cx="2474824" cy="279685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t>Decentralized applications</a:t>
          </a:r>
        </a:p>
        <a:p>
          <a:pPr marL="0" lvl="0" indent="0" algn="l" defTabSz="8890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dirty="0"/>
            <a:t>Data</a:t>
          </a:r>
        </a:p>
        <a:p>
          <a:pPr marL="171450" lvl="1" indent="-171450" algn="l" defTabSz="711200">
            <a:lnSpc>
              <a:spcPct val="90000"/>
            </a:lnSpc>
            <a:spcBef>
              <a:spcPct val="0"/>
            </a:spcBef>
            <a:spcAft>
              <a:spcPct val="15000"/>
            </a:spcAft>
            <a:buChar char="•"/>
          </a:pPr>
          <a:r>
            <a:rPr lang="en-US" sz="1600" kern="1200" dirty="0"/>
            <a:t>Value</a:t>
          </a:r>
        </a:p>
        <a:p>
          <a:pPr marL="171450" lvl="1" indent="-171450" algn="l" defTabSz="711200">
            <a:lnSpc>
              <a:spcPct val="90000"/>
            </a:lnSpc>
            <a:spcBef>
              <a:spcPct val="0"/>
            </a:spcBef>
            <a:spcAft>
              <a:spcPct val="15000"/>
            </a:spcAft>
            <a:buChar char="•"/>
          </a:pPr>
          <a:r>
            <a:rPr lang="en-US" sz="1600" kern="1200" dirty="0"/>
            <a:t>Identity</a:t>
          </a:r>
        </a:p>
        <a:p>
          <a:pPr marL="171450" lvl="1" indent="-171450" algn="l" defTabSz="711200">
            <a:lnSpc>
              <a:spcPct val="90000"/>
            </a:lnSpc>
            <a:spcBef>
              <a:spcPct val="0"/>
            </a:spcBef>
            <a:spcAft>
              <a:spcPct val="15000"/>
            </a:spcAft>
            <a:buChar char="•"/>
          </a:pPr>
          <a:r>
            <a:rPr lang="en-US" sz="1600" kern="1200" dirty="0"/>
            <a:t>Computation</a:t>
          </a:r>
        </a:p>
        <a:p>
          <a:pPr marL="171450" lvl="1" indent="-171450" algn="l" defTabSz="711200">
            <a:lnSpc>
              <a:spcPct val="90000"/>
            </a:lnSpc>
            <a:spcBef>
              <a:spcPct val="0"/>
            </a:spcBef>
            <a:spcAft>
              <a:spcPct val="15000"/>
            </a:spcAft>
            <a:buChar char="•"/>
          </a:pPr>
          <a:r>
            <a:rPr lang="en-US" sz="1600" kern="1200" dirty="0"/>
            <a:t>Bandwidth</a:t>
          </a:r>
        </a:p>
      </dsp:txBody>
      <dsp:txXfrm rot="10800000">
        <a:off x="5773471" y="2288332"/>
        <a:ext cx="2322606" cy="2720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25B6A-2873-4440-83EB-CB6C80655593}">
      <dsp:nvSpPr>
        <dsp:cNvPr id="0" name=""/>
        <dsp:cNvSpPr/>
      </dsp:nvSpPr>
      <dsp:spPr>
        <a:xfrm rot="13069319">
          <a:off x="2658021" y="2495848"/>
          <a:ext cx="675862" cy="49570"/>
        </a:xfrm>
        <a:custGeom>
          <a:avLst/>
          <a:gdLst/>
          <a:ahLst/>
          <a:cxnLst/>
          <a:rect l="0" t="0" r="0" b="0"/>
          <a:pathLst>
            <a:path>
              <a:moveTo>
                <a:pt x="0" y="24785"/>
              </a:moveTo>
              <a:lnTo>
                <a:pt x="675862" y="24785"/>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7981FF86-7F79-4D7E-96A3-F8F1486651D6}">
      <dsp:nvSpPr>
        <dsp:cNvPr id="0" name=""/>
        <dsp:cNvSpPr/>
      </dsp:nvSpPr>
      <dsp:spPr>
        <a:xfrm rot="720006">
          <a:off x="3245534" y="2362880"/>
          <a:ext cx="1588466" cy="49570"/>
        </a:xfrm>
        <a:custGeom>
          <a:avLst/>
          <a:gdLst/>
          <a:ahLst/>
          <a:cxnLst/>
          <a:rect l="0" t="0" r="0" b="0"/>
          <a:pathLst>
            <a:path>
              <a:moveTo>
                <a:pt x="0" y="24785"/>
              </a:moveTo>
              <a:lnTo>
                <a:pt x="1588466" y="24785"/>
              </a:lnTo>
            </a:path>
          </a:pathLst>
        </a:custGeom>
        <a:noFill/>
        <a:ln w="25400" cap="flat" cmpd="sng" algn="ctr">
          <a:noFill/>
          <a:prstDash val="solid"/>
        </a:ln>
        <a:effectLst/>
      </dsp:spPr>
      <dsp:style>
        <a:lnRef idx="2">
          <a:scrgbClr r="0" g="0" b="0"/>
        </a:lnRef>
        <a:fillRef idx="0">
          <a:scrgbClr r="0" g="0" b="0"/>
        </a:fillRef>
        <a:effectRef idx="0">
          <a:scrgbClr r="0" g="0" b="0"/>
        </a:effectRef>
        <a:fontRef idx="minor"/>
      </dsp:style>
    </dsp:sp>
    <dsp:sp modelId="{1ADCCA63-04E1-47F0-A4F9-834A3AA7B1DC}">
      <dsp:nvSpPr>
        <dsp:cNvPr id="0" name=""/>
        <dsp:cNvSpPr/>
      </dsp:nvSpPr>
      <dsp:spPr>
        <a:xfrm>
          <a:off x="3464973" y="1091797"/>
          <a:ext cx="1804570" cy="16736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5F5E5E-ECAE-46B7-9EDA-D794A686A4D2}">
      <dsp:nvSpPr>
        <dsp:cNvPr id="0" name=""/>
        <dsp:cNvSpPr/>
      </dsp:nvSpPr>
      <dsp:spPr>
        <a:xfrm>
          <a:off x="4799855" y="1944215"/>
          <a:ext cx="1536654" cy="15366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Seamless process</a:t>
          </a:r>
        </a:p>
      </dsp:txBody>
      <dsp:txXfrm>
        <a:off x="5024893" y="2169253"/>
        <a:ext cx="1086578" cy="1086578"/>
      </dsp:txXfrm>
    </dsp:sp>
    <dsp:sp modelId="{9F3EECD6-B900-4888-819D-CA078C063787}">
      <dsp:nvSpPr>
        <dsp:cNvPr id="0" name=""/>
        <dsp:cNvSpPr/>
      </dsp:nvSpPr>
      <dsp:spPr>
        <a:xfrm>
          <a:off x="2567603" y="2016229"/>
          <a:ext cx="1536654" cy="15366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Smart contract</a:t>
          </a:r>
        </a:p>
      </dsp:txBody>
      <dsp:txXfrm>
        <a:off x="2792641" y="2241267"/>
        <a:ext cx="1086578" cy="1086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C585F-DB00-4ABD-8CA2-C84411C4211C}">
      <dsp:nvSpPr>
        <dsp:cNvPr id="0" name=""/>
        <dsp:cNvSpPr/>
      </dsp:nvSpPr>
      <dsp:spPr>
        <a:xfrm>
          <a:off x="2155507" y="2277603"/>
          <a:ext cx="1784985" cy="178498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Financial player</a:t>
          </a:r>
        </a:p>
      </dsp:txBody>
      <dsp:txXfrm>
        <a:off x="2416912" y="2539008"/>
        <a:ext cx="1262175" cy="1262175"/>
      </dsp:txXfrm>
    </dsp:sp>
    <dsp:sp modelId="{D5B3E063-8BFD-49FA-A389-86EA936C4150}">
      <dsp:nvSpPr>
        <dsp:cNvPr id="0" name=""/>
        <dsp:cNvSpPr/>
      </dsp:nvSpPr>
      <dsp:spPr>
        <a:xfrm rot="12900000">
          <a:off x="871449" y="1920360"/>
          <a:ext cx="1510013" cy="508720"/>
        </a:xfrm>
        <a:prstGeom prst="lef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19D455-2A7E-4D28-BC37-81FC0C3E6012}">
      <dsp:nvSpPr>
        <dsp:cNvPr id="0" name=""/>
        <dsp:cNvSpPr/>
      </dsp:nvSpPr>
      <dsp:spPr>
        <a:xfrm>
          <a:off x="160123" y="1063372"/>
          <a:ext cx="1695735" cy="135658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Technology</a:t>
          </a:r>
        </a:p>
      </dsp:txBody>
      <dsp:txXfrm>
        <a:off x="199856" y="1103105"/>
        <a:ext cx="1616269" cy="1277122"/>
      </dsp:txXfrm>
    </dsp:sp>
    <dsp:sp modelId="{B200307E-B430-4B69-A785-9AD8AB2F649A}">
      <dsp:nvSpPr>
        <dsp:cNvPr id="0" name=""/>
        <dsp:cNvSpPr/>
      </dsp:nvSpPr>
      <dsp:spPr>
        <a:xfrm rot="16200000">
          <a:off x="2292993" y="1180352"/>
          <a:ext cx="1510013" cy="508720"/>
        </a:xfrm>
        <a:prstGeom prst="leftArrow">
          <a:avLst>
            <a:gd name="adj1" fmla="val 60000"/>
            <a:gd name="adj2" fmla="val 50000"/>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9C4B9F-0D6B-4950-8CF3-15EBD64079EC}">
      <dsp:nvSpPr>
        <dsp:cNvPr id="0" name=""/>
        <dsp:cNvSpPr/>
      </dsp:nvSpPr>
      <dsp:spPr>
        <a:xfrm>
          <a:off x="2200132" y="1411"/>
          <a:ext cx="1695735" cy="1356588"/>
        </a:xfrm>
        <a:prstGeom prst="roundRect">
          <a:avLst>
            <a:gd name="adj" fmla="val 1000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Regulation</a:t>
          </a:r>
        </a:p>
      </dsp:txBody>
      <dsp:txXfrm>
        <a:off x="2239865" y="41144"/>
        <a:ext cx="1616269" cy="1277122"/>
      </dsp:txXfrm>
    </dsp:sp>
    <dsp:sp modelId="{3EF2B1A1-2FB8-402C-9A36-1E2FED63DEDE}">
      <dsp:nvSpPr>
        <dsp:cNvPr id="0" name=""/>
        <dsp:cNvSpPr/>
      </dsp:nvSpPr>
      <dsp:spPr>
        <a:xfrm rot="19500000">
          <a:off x="3714536" y="1920360"/>
          <a:ext cx="1510013" cy="508720"/>
        </a:xfrm>
        <a:prstGeom prst="lef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49DD80-8108-46F2-93AA-ADA9A084F9A6}">
      <dsp:nvSpPr>
        <dsp:cNvPr id="0" name=""/>
        <dsp:cNvSpPr/>
      </dsp:nvSpPr>
      <dsp:spPr>
        <a:xfrm>
          <a:off x="4240140" y="1063372"/>
          <a:ext cx="1695735" cy="1356588"/>
        </a:xfrm>
        <a:prstGeom prst="roundRect">
          <a:avLst>
            <a:gd name="adj" fmla="val 1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Competition</a:t>
          </a:r>
        </a:p>
      </dsp:txBody>
      <dsp:txXfrm>
        <a:off x="4279873" y="1103105"/>
        <a:ext cx="1616269" cy="1277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7C4BB-DB4F-4BE7-9CA4-1DDFD6B88775}">
      <dsp:nvSpPr>
        <dsp:cNvPr id="0" name=""/>
        <dsp:cNvSpPr/>
      </dsp:nvSpPr>
      <dsp:spPr>
        <a:xfrm>
          <a:off x="0" y="0"/>
          <a:ext cx="8424936" cy="228833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B0190D-D17E-4298-9E21-DA588DCA066F}">
      <dsp:nvSpPr>
        <dsp:cNvPr id="0" name=""/>
        <dsp:cNvSpPr/>
      </dsp:nvSpPr>
      <dsp:spPr>
        <a:xfrm>
          <a:off x="252748" y="305111"/>
          <a:ext cx="2474824" cy="1678110"/>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E1CE0C-768F-4C86-A7EB-F26B0425612F}">
      <dsp:nvSpPr>
        <dsp:cNvPr id="0" name=""/>
        <dsp:cNvSpPr/>
      </dsp:nvSpPr>
      <dsp:spPr>
        <a:xfrm rot="10800000">
          <a:off x="252748" y="2288332"/>
          <a:ext cx="2474824" cy="279685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l" defTabSz="1066800">
            <a:lnSpc>
              <a:spcPct val="90000"/>
            </a:lnSpc>
            <a:spcBef>
              <a:spcPct val="0"/>
            </a:spcBef>
            <a:spcAft>
              <a:spcPct val="35000"/>
            </a:spcAft>
            <a:buNone/>
          </a:pPr>
          <a:r>
            <a:rPr lang="en-US" sz="2400" b="1" kern="1200" dirty="0"/>
            <a:t>Trustworthy Ledger</a:t>
          </a:r>
        </a:p>
        <a:p>
          <a:pPr marL="0" lvl="0" indent="0" algn="l" defTabSz="10668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dirty="0"/>
            <a:t>Cryptocurrency</a:t>
          </a:r>
        </a:p>
        <a:p>
          <a:pPr marL="171450" lvl="1" indent="-171450" algn="l" defTabSz="711200">
            <a:lnSpc>
              <a:spcPct val="90000"/>
            </a:lnSpc>
            <a:spcBef>
              <a:spcPct val="0"/>
            </a:spcBef>
            <a:spcAft>
              <a:spcPct val="15000"/>
            </a:spcAft>
            <a:buChar char="•"/>
          </a:pPr>
          <a:r>
            <a:rPr lang="en-US" sz="1600" kern="1200" dirty="0"/>
            <a:t>Address</a:t>
          </a:r>
        </a:p>
        <a:p>
          <a:pPr marL="171450" lvl="1" indent="-171450" algn="l" defTabSz="711200">
            <a:lnSpc>
              <a:spcPct val="90000"/>
            </a:lnSpc>
            <a:spcBef>
              <a:spcPct val="0"/>
            </a:spcBef>
            <a:spcAft>
              <a:spcPct val="15000"/>
            </a:spcAft>
            <a:buChar char="•"/>
          </a:pPr>
          <a:r>
            <a:rPr lang="en-US" sz="1600" kern="1200" dirty="0"/>
            <a:t>Public &amp; Private key</a:t>
          </a:r>
        </a:p>
        <a:p>
          <a:pPr marL="171450" lvl="1" indent="-171450" algn="l" defTabSz="711200">
            <a:lnSpc>
              <a:spcPct val="90000"/>
            </a:lnSpc>
            <a:spcBef>
              <a:spcPct val="0"/>
            </a:spcBef>
            <a:spcAft>
              <a:spcPct val="15000"/>
            </a:spcAft>
            <a:buChar char="•"/>
          </a:pPr>
          <a:r>
            <a:rPr lang="en-US" sz="1600" kern="1200" dirty="0"/>
            <a:t>Signature</a:t>
          </a:r>
        </a:p>
        <a:p>
          <a:pPr marL="171450" lvl="1" indent="-171450" algn="l" defTabSz="711200">
            <a:lnSpc>
              <a:spcPct val="90000"/>
            </a:lnSpc>
            <a:spcBef>
              <a:spcPct val="0"/>
            </a:spcBef>
            <a:spcAft>
              <a:spcPct val="15000"/>
            </a:spcAft>
            <a:buChar char="•"/>
          </a:pPr>
          <a:r>
            <a:rPr lang="en-US" sz="1600" kern="1200" dirty="0"/>
            <a:t>Transaction</a:t>
          </a:r>
        </a:p>
      </dsp:txBody>
      <dsp:txXfrm rot="10800000">
        <a:off x="328857" y="2288332"/>
        <a:ext cx="2322606" cy="2720742"/>
      </dsp:txXfrm>
    </dsp:sp>
    <dsp:sp modelId="{74CFE749-7B3A-46CD-A83D-13797C9CAC40}">
      <dsp:nvSpPr>
        <dsp:cNvPr id="0" name=""/>
        <dsp:cNvSpPr/>
      </dsp:nvSpPr>
      <dsp:spPr>
        <a:xfrm>
          <a:off x="2975055" y="305111"/>
          <a:ext cx="2474824" cy="1678110"/>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535261-DC0C-4EC1-AD43-3887BB4E4DE9}">
      <dsp:nvSpPr>
        <dsp:cNvPr id="0" name=""/>
        <dsp:cNvSpPr/>
      </dsp:nvSpPr>
      <dsp:spPr>
        <a:xfrm rot="10800000">
          <a:off x="2975055" y="2288332"/>
          <a:ext cx="2474824" cy="279685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l" defTabSz="1066800">
            <a:lnSpc>
              <a:spcPct val="90000"/>
            </a:lnSpc>
            <a:spcBef>
              <a:spcPct val="0"/>
            </a:spcBef>
            <a:spcAft>
              <a:spcPct val="35000"/>
            </a:spcAft>
            <a:buNone/>
          </a:pPr>
          <a:r>
            <a:rPr lang="en-US" sz="2400" b="1" kern="1200" dirty="0"/>
            <a:t>Trustworthy Contracts</a:t>
          </a:r>
        </a:p>
        <a:p>
          <a:pPr marL="0" lvl="0" indent="0" algn="l" defTabSz="10668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dirty="0"/>
            <a:t>Payments based on events</a:t>
          </a:r>
        </a:p>
        <a:p>
          <a:pPr marL="171450" lvl="1" indent="-171450" algn="l" defTabSz="711200">
            <a:lnSpc>
              <a:spcPct val="90000"/>
            </a:lnSpc>
            <a:spcBef>
              <a:spcPct val="0"/>
            </a:spcBef>
            <a:spcAft>
              <a:spcPct val="15000"/>
            </a:spcAft>
            <a:buChar char="•"/>
          </a:pPr>
          <a:r>
            <a:rPr lang="en-US" sz="1600" kern="1200" dirty="0"/>
            <a:t>Autonomous agents</a:t>
          </a:r>
        </a:p>
        <a:p>
          <a:pPr marL="171450" lvl="1" indent="-171450" algn="l" defTabSz="711200">
            <a:lnSpc>
              <a:spcPct val="90000"/>
            </a:lnSpc>
            <a:spcBef>
              <a:spcPct val="0"/>
            </a:spcBef>
            <a:spcAft>
              <a:spcPct val="15000"/>
            </a:spcAft>
            <a:buChar char="•"/>
          </a:pPr>
          <a:r>
            <a:rPr lang="en-US" sz="1600" kern="1200" dirty="0"/>
            <a:t>Property management</a:t>
          </a:r>
        </a:p>
        <a:p>
          <a:pPr marL="171450" lvl="1" indent="-171450" algn="l" defTabSz="711200">
            <a:lnSpc>
              <a:spcPct val="90000"/>
            </a:lnSpc>
            <a:spcBef>
              <a:spcPct val="0"/>
            </a:spcBef>
            <a:spcAft>
              <a:spcPct val="15000"/>
            </a:spcAft>
            <a:buChar char="•"/>
          </a:pPr>
          <a:r>
            <a:rPr lang="en-US" sz="1600" kern="1200" dirty="0"/>
            <a:t>Crowd funding</a:t>
          </a:r>
        </a:p>
      </dsp:txBody>
      <dsp:txXfrm rot="10800000">
        <a:off x="3051164" y="2288332"/>
        <a:ext cx="2322606" cy="2720742"/>
      </dsp:txXfrm>
    </dsp:sp>
    <dsp:sp modelId="{5B1EE0B4-AF0B-47AB-9828-99E02145AAD9}">
      <dsp:nvSpPr>
        <dsp:cNvPr id="0" name=""/>
        <dsp:cNvSpPr/>
      </dsp:nvSpPr>
      <dsp:spPr>
        <a:xfrm>
          <a:off x="5697362" y="305111"/>
          <a:ext cx="2474824" cy="1678110"/>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F61787-D88A-466B-937B-08093E0FAE67}">
      <dsp:nvSpPr>
        <dsp:cNvPr id="0" name=""/>
        <dsp:cNvSpPr/>
      </dsp:nvSpPr>
      <dsp:spPr>
        <a:xfrm rot="10800000">
          <a:off x="5697362" y="2288332"/>
          <a:ext cx="2474824" cy="279685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l" defTabSz="1066800">
            <a:lnSpc>
              <a:spcPct val="90000"/>
            </a:lnSpc>
            <a:spcBef>
              <a:spcPct val="0"/>
            </a:spcBef>
            <a:spcAft>
              <a:spcPct val="35000"/>
            </a:spcAft>
            <a:buNone/>
          </a:pPr>
          <a:r>
            <a:rPr lang="en-US" sz="2400" b="1" kern="1200" dirty="0"/>
            <a:t>Decentralized applications</a:t>
          </a:r>
        </a:p>
        <a:p>
          <a:pPr marL="0" lvl="0" indent="0" algn="l" defTabSz="1066800">
            <a:lnSpc>
              <a:spcPct val="90000"/>
            </a:lnSpc>
            <a:spcBef>
              <a:spcPct val="0"/>
            </a:spcBef>
            <a:spcAft>
              <a:spcPct val="35000"/>
            </a:spcAft>
            <a:buNone/>
          </a:pPr>
          <a:endParaRPr lang="en-US" sz="2100" kern="1200" dirty="0"/>
        </a:p>
        <a:p>
          <a:pPr marL="171450" lvl="1" indent="-171450" algn="l" defTabSz="711200">
            <a:lnSpc>
              <a:spcPct val="90000"/>
            </a:lnSpc>
            <a:spcBef>
              <a:spcPct val="0"/>
            </a:spcBef>
            <a:spcAft>
              <a:spcPct val="15000"/>
            </a:spcAft>
            <a:buChar char="•"/>
          </a:pPr>
          <a:r>
            <a:rPr lang="en-US" sz="1600" kern="1200" dirty="0"/>
            <a:t>Data</a:t>
          </a:r>
        </a:p>
        <a:p>
          <a:pPr marL="171450" lvl="1" indent="-171450" algn="l" defTabSz="711200">
            <a:lnSpc>
              <a:spcPct val="90000"/>
            </a:lnSpc>
            <a:spcBef>
              <a:spcPct val="0"/>
            </a:spcBef>
            <a:spcAft>
              <a:spcPct val="15000"/>
            </a:spcAft>
            <a:buChar char="•"/>
          </a:pPr>
          <a:r>
            <a:rPr lang="en-US" sz="1600" kern="1200" dirty="0"/>
            <a:t>Value</a:t>
          </a:r>
        </a:p>
        <a:p>
          <a:pPr marL="171450" lvl="1" indent="-171450" algn="l" defTabSz="711200">
            <a:lnSpc>
              <a:spcPct val="90000"/>
            </a:lnSpc>
            <a:spcBef>
              <a:spcPct val="0"/>
            </a:spcBef>
            <a:spcAft>
              <a:spcPct val="15000"/>
            </a:spcAft>
            <a:buChar char="•"/>
          </a:pPr>
          <a:r>
            <a:rPr lang="en-US" sz="1600" kern="1200" dirty="0"/>
            <a:t>Identity</a:t>
          </a:r>
        </a:p>
        <a:p>
          <a:pPr marL="171450" lvl="1" indent="-171450" algn="l" defTabSz="711200">
            <a:lnSpc>
              <a:spcPct val="90000"/>
            </a:lnSpc>
            <a:spcBef>
              <a:spcPct val="0"/>
            </a:spcBef>
            <a:spcAft>
              <a:spcPct val="15000"/>
            </a:spcAft>
            <a:buChar char="•"/>
          </a:pPr>
          <a:r>
            <a:rPr lang="en-US" sz="1600" kern="1200" dirty="0"/>
            <a:t>Computation</a:t>
          </a:r>
        </a:p>
        <a:p>
          <a:pPr marL="171450" lvl="1" indent="-171450" algn="l" defTabSz="711200">
            <a:lnSpc>
              <a:spcPct val="90000"/>
            </a:lnSpc>
            <a:spcBef>
              <a:spcPct val="0"/>
            </a:spcBef>
            <a:spcAft>
              <a:spcPct val="15000"/>
            </a:spcAft>
            <a:buChar char="•"/>
          </a:pPr>
          <a:r>
            <a:rPr lang="en-US" sz="1600" kern="1200" dirty="0"/>
            <a:t>Bandwidth</a:t>
          </a:r>
        </a:p>
      </dsp:txBody>
      <dsp:txXfrm rot="10800000">
        <a:off x="5773471" y="2288332"/>
        <a:ext cx="2322606" cy="27207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7C4BB-DB4F-4BE7-9CA4-1DDFD6B88775}">
      <dsp:nvSpPr>
        <dsp:cNvPr id="0" name=""/>
        <dsp:cNvSpPr/>
      </dsp:nvSpPr>
      <dsp:spPr>
        <a:xfrm>
          <a:off x="0" y="0"/>
          <a:ext cx="8424936" cy="228833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B0190D-D17E-4298-9E21-DA588DCA066F}">
      <dsp:nvSpPr>
        <dsp:cNvPr id="0" name=""/>
        <dsp:cNvSpPr/>
      </dsp:nvSpPr>
      <dsp:spPr>
        <a:xfrm>
          <a:off x="252748" y="305111"/>
          <a:ext cx="2474824" cy="1678110"/>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E1CE0C-768F-4C86-A7EB-F26B0425612F}">
      <dsp:nvSpPr>
        <dsp:cNvPr id="0" name=""/>
        <dsp:cNvSpPr/>
      </dsp:nvSpPr>
      <dsp:spPr>
        <a:xfrm rot="10800000">
          <a:off x="252748" y="2288332"/>
          <a:ext cx="2474824" cy="279685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t>Trustworthy Ledger</a:t>
          </a:r>
        </a:p>
        <a:p>
          <a:pPr marL="0" lvl="0" indent="0" algn="l" defTabSz="8890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dirty="0"/>
            <a:t>Cryptocurrency</a:t>
          </a:r>
        </a:p>
        <a:p>
          <a:pPr marL="171450" lvl="1" indent="-171450" algn="l" defTabSz="711200">
            <a:lnSpc>
              <a:spcPct val="90000"/>
            </a:lnSpc>
            <a:spcBef>
              <a:spcPct val="0"/>
            </a:spcBef>
            <a:spcAft>
              <a:spcPct val="15000"/>
            </a:spcAft>
            <a:buChar char="•"/>
          </a:pPr>
          <a:r>
            <a:rPr lang="en-US" sz="1600" kern="1200" dirty="0"/>
            <a:t>Address</a:t>
          </a:r>
        </a:p>
        <a:p>
          <a:pPr marL="171450" lvl="1" indent="-171450" algn="l" defTabSz="711200">
            <a:lnSpc>
              <a:spcPct val="90000"/>
            </a:lnSpc>
            <a:spcBef>
              <a:spcPct val="0"/>
            </a:spcBef>
            <a:spcAft>
              <a:spcPct val="15000"/>
            </a:spcAft>
            <a:buChar char="•"/>
          </a:pPr>
          <a:r>
            <a:rPr lang="en-US" sz="1600" kern="1200" dirty="0"/>
            <a:t>Public &amp; Private key</a:t>
          </a:r>
        </a:p>
        <a:p>
          <a:pPr marL="171450" lvl="1" indent="-171450" algn="l" defTabSz="711200">
            <a:lnSpc>
              <a:spcPct val="90000"/>
            </a:lnSpc>
            <a:spcBef>
              <a:spcPct val="0"/>
            </a:spcBef>
            <a:spcAft>
              <a:spcPct val="15000"/>
            </a:spcAft>
            <a:buChar char="•"/>
          </a:pPr>
          <a:r>
            <a:rPr lang="en-US" sz="1600" kern="1200" dirty="0"/>
            <a:t>Signature</a:t>
          </a:r>
        </a:p>
        <a:p>
          <a:pPr marL="171450" lvl="1" indent="-171450" algn="l" defTabSz="711200">
            <a:lnSpc>
              <a:spcPct val="90000"/>
            </a:lnSpc>
            <a:spcBef>
              <a:spcPct val="0"/>
            </a:spcBef>
            <a:spcAft>
              <a:spcPct val="15000"/>
            </a:spcAft>
            <a:buChar char="•"/>
          </a:pPr>
          <a:r>
            <a:rPr lang="en-US" sz="1600" kern="1200" dirty="0"/>
            <a:t>Transaction</a:t>
          </a:r>
        </a:p>
      </dsp:txBody>
      <dsp:txXfrm rot="10800000">
        <a:off x="328857" y="2288332"/>
        <a:ext cx="2322606" cy="2720742"/>
      </dsp:txXfrm>
    </dsp:sp>
    <dsp:sp modelId="{74CFE749-7B3A-46CD-A83D-13797C9CAC40}">
      <dsp:nvSpPr>
        <dsp:cNvPr id="0" name=""/>
        <dsp:cNvSpPr/>
      </dsp:nvSpPr>
      <dsp:spPr>
        <a:xfrm>
          <a:off x="2975055" y="305111"/>
          <a:ext cx="2474824" cy="1678110"/>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535261-DC0C-4EC1-AD43-3887BB4E4DE9}">
      <dsp:nvSpPr>
        <dsp:cNvPr id="0" name=""/>
        <dsp:cNvSpPr/>
      </dsp:nvSpPr>
      <dsp:spPr>
        <a:xfrm rot="10800000">
          <a:off x="2975055" y="2288332"/>
          <a:ext cx="2474824" cy="279685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t>Trustworthy Contracts</a:t>
          </a:r>
        </a:p>
        <a:p>
          <a:pPr marL="0" lvl="0" indent="0" algn="l" defTabSz="8890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dirty="0"/>
            <a:t>Payments based on events</a:t>
          </a:r>
        </a:p>
        <a:p>
          <a:pPr marL="171450" lvl="1" indent="-171450" algn="l" defTabSz="711200">
            <a:lnSpc>
              <a:spcPct val="90000"/>
            </a:lnSpc>
            <a:spcBef>
              <a:spcPct val="0"/>
            </a:spcBef>
            <a:spcAft>
              <a:spcPct val="15000"/>
            </a:spcAft>
            <a:buChar char="•"/>
          </a:pPr>
          <a:r>
            <a:rPr lang="en-US" sz="1600" kern="1200" dirty="0"/>
            <a:t>Autonomous agents</a:t>
          </a:r>
        </a:p>
        <a:p>
          <a:pPr marL="171450" lvl="1" indent="-171450" algn="l" defTabSz="711200">
            <a:lnSpc>
              <a:spcPct val="90000"/>
            </a:lnSpc>
            <a:spcBef>
              <a:spcPct val="0"/>
            </a:spcBef>
            <a:spcAft>
              <a:spcPct val="15000"/>
            </a:spcAft>
            <a:buChar char="•"/>
          </a:pPr>
          <a:r>
            <a:rPr lang="en-US" sz="1600" kern="1200" dirty="0"/>
            <a:t>Property management</a:t>
          </a:r>
        </a:p>
        <a:p>
          <a:pPr marL="171450" lvl="1" indent="-171450" algn="l" defTabSz="711200">
            <a:lnSpc>
              <a:spcPct val="90000"/>
            </a:lnSpc>
            <a:spcBef>
              <a:spcPct val="0"/>
            </a:spcBef>
            <a:spcAft>
              <a:spcPct val="15000"/>
            </a:spcAft>
            <a:buChar char="•"/>
          </a:pPr>
          <a:r>
            <a:rPr lang="en-US" sz="1600" kern="1200" dirty="0"/>
            <a:t>Crowd funding</a:t>
          </a:r>
        </a:p>
      </dsp:txBody>
      <dsp:txXfrm rot="10800000">
        <a:off x="3051164" y="2288332"/>
        <a:ext cx="2322606" cy="2720742"/>
      </dsp:txXfrm>
    </dsp:sp>
    <dsp:sp modelId="{5B1EE0B4-AF0B-47AB-9828-99E02145AAD9}">
      <dsp:nvSpPr>
        <dsp:cNvPr id="0" name=""/>
        <dsp:cNvSpPr/>
      </dsp:nvSpPr>
      <dsp:spPr>
        <a:xfrm>
          <a:off x="5697362" y="305111"/>
          <a:ext cx="2474824" cy="1678110"/>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F61787-D88A-466B-937B-08093E0FAE67}">
      <dsp:nvSpPr>
        <dsp:cNvPr id="0" name=""/>
        <dsp:cNvSpPr/>
      </dsp:nvSpPr>
      <dsp:spPr>
        <a:xfrm rot="10800000">
          <a:off x="5697362" y="2288332"/>
          <a:ext cx="2474824" cy="279685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b="1" kern="1200" dirty="0"/>
            <a:t>Decentralized applications</a:t>
          </a:r>
        </a:p>
        <a:p>
          <a:pPr marL="0" lvl="0" indent="0" algn="l" defTabSz="889000">
            <a:lnSpc>
              <a:spcPct val="90000"/>
            </a:lnSpc>
            <a:spcBef>
              <a:spcPct val="0"/>
            </a:spcBef>
            <a:spcAft>
              <a:spcPct val="35000"/>
            </a:spcAft>
            <a:buNone/>
          </a:pPr>
          <a:endParaRPr lang="en-US" sz="2000" kern="1200" dirty="0"/>
        </a:p>
        <a:p>
          <a:pPr marL="171450" lvl="1" indent="-171450" algn="l" defTabSz="711200">
            <a:lnSpc>
              <a:spcPct val="90000"/>
            </a:lnSpc>
            <a:spcBef>
              <a:spcPct val="0"/>
            </a:spcBef>
            <a:spcAft>
              <a:spcPct val="15000"/>
            </a:spcAft>
            <a:buChar char="•"/>
          </a:pPr>
          <a:r>
            <a:rPr lang="en-US" sz="1600" kern="1200" dirty="0"/>
            <a:t>Data</a:t>
          </a:r>
        </a:p>
        <a:p>
          <a:pPr marL="171450" lvl="1" indent="-171450" algn="l" defTabSz="711200">
            <a:lnSpc>
              <a:spcPct val="90000"/>
            </a:lnSpc>
            <a:spcBef>
              <a:spcPct val="0"/>
            </a:spcBef>
            <a:spcAft>
              <a:spcPct val="15000"/>
            </a:spcAft>
            <a:buChar char="•"/>
          </a:pPr>
          <a:r>
            <a:rPr lang="en-US" sz="1600" kern="1200" dirty="0"/>
            <a:t>Value</a:t>
          </a:r>
        </a:p>
        <a:p>
          <a:pPr marL="171450" lvl="1" indent="-171450" algn="l" defTabSz="711200">
            <a:lnSpc>
              <a:spcPct val="90000"/>
            </a:lnSpc>
            <a:spcBef>
              <a:spcPct val="0"/>
            </a:spcBef>
            <a:spcAft>
              <a:spcPct val="15000"/>
            </a:spcAft>
            <a:buChar char="•"/>
          </a:pPr>
          <a:r>
            <a:rPr lang="en-US" sz="1600" kern="1200" dirty="0"/>
            <a:t>Identity</a:t>
          </a:r>
        </a:p>
        <a:p>
          <a:pPr marL="171450" lvl="1" indent="-171450" algn="l" defTabSz="711200">
            <a:lnSpc>
              <a:spcPct val="90000"/>
            </a:lnSpc>
            <a:spcBef>
              <a:spcPct val="0"/>
            </a:spcBef>
            <a:spcAft>
              <a:spcPct val="15000"/>
            </a:spcAft>
            <a:buChar char="•"/>
          </a:pPr>
          <a:r>
            <a:rPr lang="en-US" sz="1600" kern="1200" dirty="0"/>
            <a:t>Computation</a:t>
          </a:r>
        </a:p>
        <a:p>
          <a:pPr marL="171450" lvl="1" indent="-171450" algn="l" defTabSz="711200">
            <a:lnSpc>
              <a:spcPct val="90000"/>
            </a:lnSpc>
            <a:spcBef>
              <a:spcPct val="0"/>
            </a:spcBef>
            <a:spcAft>
              <a:spcPct val="15000"/>
            </a:spcAft>
            <a:buChar char="•"/>
          </a:pPr>
          <a:r>
            <a:rPr lang="en-US" sz="1600" kern="1200" dirty="0"/>
            <a:t>Bandwidth</a:t>
          </a:r>
        </a:p>
      </dsp:txBody>
      <dsp:txXfrm rot="10800000">
        <a:off x="5773471" y="2288332"/>
        <a:ext cx="2322606" cy="2720742"/>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מציין מיקום של תאריך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AA8727-C7A7-43F7-BBDF-68A069707BB7}" type="datetimeFigureOut">
              <a:rPr lang="en-US" smtClean="0"/>
              <a:pPr/>
              <a:t>6/5/2018</a:t>
            </a:fld>
            <a:endParaRPr lang="en-US"/>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257A75-25AE-47D2-B04E-6C4F54E8D48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eusecoins.com/en/merchant-tool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lideplayer.com/5803386/19/images/11/The+issuing+banks+role+is+to+provide+a+guarantee+to+the+seller+that+if+compliant+documents+are+presented,+the+bank+will+pay+the+seller+the+amount+due+and+to+examine+the+documents,+and+only+pay+if+these+documents+comply+with+the+terms+and+conditions+set+out+in+the+letter+of+credit..jpg"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lideplayer.com/5803386/19/images/12/Typically+the+documents+requested+will+include+a+commercial+invoice,+a+transport+document+such+as+a+bill+of+lading+or+airway+bill+and+an+insurance+document;+but+there+are+many+others..jpg"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ctt.marketwire.com/?release=11G113252-001&amp;id=9465010&amp;type=0&amp;url=https://www.hyperledger.org"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2.deloitte.com/nl/nl/pages/innovatie/artikelen/blockchain-technology-9-benefits-and-7-challenges.htm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2.deloitte.com/nl/nl/pages/innovatie/artikelen/blockchain-technology-9-benefits-and-7-challenges.html"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אני אנסה לארוז את כל מה שהוצג</a:t>
            </a:r>
            <a:r>
              <a:rPr lang="he-IL" baseline="0" dirty="0"/>
              <a:t> לפני בהיבט </a:t>
            </a:r>
          </a:p>
          <a:p>
            <a:pPr marL="228600" indent="-228600" algn="r" rtl="1">
              <a:buAutoNum type="arabicPeriod"/>
            </a:pPr>
            <a:r>
              <a:rPr lang="he-IL" baseline="0" dirty="0"/>
              <a:t>טכנולוגיית הבלוק ציין, </a:t>
            </a:r>
          </a:p>
          <a:p>
            <a:pPr marL="228600" indent="-228600" algn="r" rtl="1">
              <a:buAutoNum type="arabicPeriod"/>
            </a:pPr>
            <a:r>
              <a:rPr lang="he-IL" baseline="0" dirty="0"/>
              <a:t>חוזים חכמים שמהווים שכבה לוגית מרחיבה מעל הטכנולוגיה עצמה שמאפשרת לייצר תהליכים רזים ויעלים </a:t>
            </a:r>
          </a:p>
          <a:p>
            <a:pPr marL="228600" indent="-228600" algn="r" rtl="1">
              <a:buNone/>
            </a:pPr>
            <a:endParaRPr lang="he-IL" baseline="0" dirty="0"/>
          </a:p>
          <a:p>
            <a:pPr marL="228600" indent="-228600" algn="r" rtl="1">
              <a:buNone/>
            </a:pPr>
            <a:r>
              <a:rPr lang="he-IL" baseline="0" dirty="0"/>
              <a:t>להצגת מרחב השימושים תוך כדי ציון של האתגרים העומדים בעת מימוש התהליכים הנ"ל ע"ב טכנולוגיה זו</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שיתוף מיילים</a:t>
            </a:r>
          </a:p>
          <a:p>
            <a:pPr algn="r" rtl="1"/>
            <a:r>
              <a:rPr lang="he-IL" dirty="0" err="1"/>
              <a:t>צאטים</a:t>
            </a:r>
            <a:endParaRPr lang="he-IL" dirty="0"/>
          </a:p>
          <a:p>
            <a:pPr algn="r" rtl="1"/>
            <a:r>
              <a:rPr lang="he-IL" dirty="0"/>
              <a:t>שיתוף מידע</a:t>
            </a:r>
          </a:p>
          <a:p>
            <a:pPr algn="r" rtl="1"/>
            <a:r>
              <a:rPr lang="he-IL" dirty="0"/>
              <a:t>שיתוף נכסים</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10</a:t>
            </a:fld>
            <a:endParaRPr lang="en-US"/>
          </a:p>
        </p:txBody>
      </p:sp>
    </p:spTree>
    <p:extLst>
      <p:ext uri="{BB962C8B-B14F-4D97-AF65-F5344CB8AC3E}">
        <p14:creationId xmlns:p14="http://schemas.microsoft.com/office/powerpoint/2010/main" val="3510146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בסוף גם הכלכלה השיתופית תלויה מאוד במתווך </a:t>
            </a:r>
          </a:p>
          <a:p>
            <a:pPr algn="r" rtl="1"/>
            <a:r>
              <a:rPr lang="he-IL" dirty="0"/>
              <a:t>והמתווך בעולם הדיגיטלי</a:t>
            </a:r>
            <a:r>
              <a:rPr lang="he-IL" baseline="0" dirty="0"/>
              <a:t> הוא </a:t>
            </a:r>
            <a:r>
              <a:rPr lang="he-IL" dirty="0"/>
              <a:t>הרבה יותר חזק</a:t>
            </a:r>
            <a:r>
              <a:rPr lang="he-IL" baseline="0" dirty="0"/>
              <a:t> מחברות בעולם הפיזי</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11</a:t>
            </a:fld>
            <a:endParaRPr lang="en-US"/>
          </a:p>
        </p:txBody>
      </p:sp>
    </p:spTree>
    <p:extLst>
      <p:ext uri="{BB962C8B-B14F-4D97-AF65-F5344CB8AC3E}">
        <p14:creationId xmlns:p14="http://schemas.microsoft.com/office/powerpoint/2010/main" val="1561248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בסוף גם הכלכלה השיתופית תלויה מאוד במתווך </a:t>
            </a:r>
          </a:p>
          <a:p>
            <a:pPr algn="r" rtl="1"/>
            <a:r>
              <a:rPr lang="he-IL" dirty="0"/>
              <a:t>והמתווך בעולם הדיגיטלי</a:t>
            </a:r>
            <a:r>
              <a:rPr lang="he-IL" baseline="0" dirty="0"/>
              <a:t> הוא </a:t>
            </a:r>
            <a:r>
              <a:rPr lang="he-IL" dirty="0"/>
              <a:t>הרבה יותר חזק</a:t>
            </a:r>
            <a:r>
              <a:rPr lang="he-IL" baseline="0" dirty="0"/>
              <a:t> מחברות בעולם הפיזי</a:t>
            </a:r>
            <a:endParaRPr lang="en-US"/>
          </a:p>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12</a:t>
            </a:fld>
            <a:endParaRPr lang="en-US"/>
          </a:p>
        </p:txBody>
      </p:sp>
    </p:spTree>
    <p:extLst>
      <p:ext uri="{BB962C8B-B14F-4D97-AF65-F5344CB8AC3E}">
        <p14:creationId xmlns:p14="http://schemas.microsoft.com/office/powerpoint/2010/main" val="405162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fontAlgn="base"/>
            <a:r>
              <a:rPr lang="en-US" sz="1200" b="0" i="0" kern="1200" dirty="0">
                <a:solidFill>
                  <a:schemeClr val="tx1"/>
                </a:solidFill>
                <a:latin typeface="+mn-lt"/>
                <a:ea typeface="+mn-ea"/>
                <a:cs typeface="+mn-cs"/>
              </a:rPr>
              <a:t>Flaws </a:t>
            </a:r>
          </a:p>
          <a:p>
            <a:pPr fontAlgn="base"/>
            <a:r>
              <a:rPr lang="en-US" sz="1200" b="0" i="0" kern="1200" dirty="0">
                <a:solidFill>
                  <a:schemeClr val="tx1"/>
                </a:solidFill>
                <a:latin typeface="+mn-lt"/>
                <a:ea typeface="+mn-ea"/>
                <a:cs typeface="+mn-cs"/>
              </a:rPr>
              <a:t>	1/ Single point of failure</a:t>
            </a:r>
          </a:p>
          <a:p>
            <a:pPr fontAlgn="base"/>
            <a:r>
              <a:rPr lang="en-US" sz="1200" b="0" i="0" kern="1200" dirty="0">
                <a:solidFill>
                  <a:schemeClr val="tx1"/>
                </a:solidFill>
                <a:latin typeface="+mn-lt"/>
                <a:ea typeface="+mn-ea"/>
                <a:cs typeface="+mn-cs"/>
              </a:rPr>
              <a:t>	2/ Power</a:t>
            </a:r>
            <a:r>
              <a:rPr lang="en-US" sz="1200" b="0" i="0" kern="1200" baseline="0" dirty="0">
                <a:solidFill>
                  <a:schemeClr val="tx1"/>
                </a:solidFill>
                <a:latin typeface="+mn-lt"/>
                <a:ea typeface="+mn-ea"/>
                <a:cs typeface="+mn-cs"/>
              </a:rPr>
              <a:t> is centralized</a:t>
            </a:r>
          </a:p>
          <a:p>
            <a:pPr fontAlgn="base"/>
            <a:r>
              <a:rPr lang="en-US" sz="1200" b="0" i="0" kern="1200" baseline="0" dirty="0">
                <a:solidFill>
                  <a:schemeClr val="tx1"/>
                </a:solidFill>
                <a:latin typeface="+mn-lt"/>
                <a:ea typeface="+mn-ea"/>
                <a:cs typeface="+mn-cs"/>
              </a:rPr>
              <a:t>	3/ /mediator</a:t>
            </a:r>
            <a:endParaRPr lang="en-US" sz="1200" b="0" i="0" kern="1200" dirty="0">
              <a:solidFill>
                <a:schemeClr val="tx1"/>
              </a:solidFill>
              <a:latin typeface="+mn-lt"/>
              <a:ea typeface="+mn-ea"/>
              <a:cs typeface="+mn-cs"/>
            </a:endParaRPr>
          </a:p>
          <a:p>
            <a:pPr fontAlgn="base"/>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 </a:t>
            </a:r>
          </a:p>
          <a:p>
            <a:pPr fontAlgn="base"/>
            <a:r>
              <a:rPr lang="en-US" sz="1200" b="0" i="0" kern="1200" dirty="0">
                <a:solidFill>
                  <a:schemeClr val="tx1"/>
                </a:solidFill>
                <a:latin typeface="+mn-lt"/>
                <a:ea typeface="+mn-ea"/>
                <a:cs typeface="+mn-cs"/>
              </a:rPr>
              <a:t>We'd be kidding ourselves if we didn't recognize that the vast network of networks didn't have some stubborn problems associated with it.</a:t>
            </a:r>
          </a:p>
          <a:p>
            <a:pPr fontAlgn="base"/>
            <a:r>
              <a:rPr lang="en-US" sz="1200" b="0" i="0" kern="1200" dirty="0">
                <a:solidFill>
                  <a:schemeClr val="tx1"/>
                </a:solidFill>
                <a:latin typeface="+mn-lt"/>
                <a:ea typeface="+mn-ea"/>
                <a:cs typeface="+mn-cs"/>
              </a:rPr>
              <a:t>Beyond some of the obvious, social media trolling, software viruses, online fraud, fake news, and criminal hacking,</a:t>
            </a:r>
          </a:p>
          <a:p>
            <a:pPr fontAlgn="base"/>
            <a:endParaRPr lang="en-US" sz="1200" b="0" i="0" kern="1200" dirty="0">
              <a:solidFill>
                <a:schemeClr val="tx1"/>
              </a:solidFill>
              <a:latin typeface="+mn-lt"/>
              <a:ea typeface="+mn-ea"/>
              <a:cs typeface="+mn-cs"/>
            </a:endParaRPr>
          </a:p>
          <a:p>
            <a:pPr fontAlgn="base"/>
            <a:r>
              <a:rPr lang="en-US" sz="1200" b="1" i="0" kern="1200" dirty="0">
                <a:solidFill>
                  <a:schemeClr val="tx1"/>
                </a:solidFill>
                <a:latin typeface="+mn-lt"/>
                <a:ea typeface="+mn-ea"/>
                <a:cs typeface="+mn-cs"/>
              </a:rPr>
              <a:t> the internet often struggles with the fundamental challenges of trust. </a:t>
            </a:r>
          </a:p>
          <a:p>
            <a:pPr fontAlgn="base"/>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We face ongoing questions such as</a:t>
            </a:r>
          </a:p>
          <a:p>
            <a:pPr fontAlgn="base"/>
            <a:r>
              <a:rPr lang="en-US" sz="1200" b="0" i="0" kern="1200" dirty="0">
                <a:solidFill>
                  <a:schemeClr val="tx1"/>
                </a:solidFill>
                <a:latin typeface="+mn-lt"/>
                <a:ea typeface="+mn-ea"/>
                <a:cs typeface="+mn-cs"/>
              </a:rPr>
              <a:t>	1/  is the person you are doing business with online really who they say they are?</a:t>
            </a:r>
          </a:p>
          <a:p>
            <a:pPr fontAlgn="base"/>
            <a:r>
              <a:rPr lang="en-US" sz="1200" b="0" i="0" kern="1200" dirty="0">
                <a:solidFill>
                  <a:schemeClr val="tx1"/>
                </a:solidFill>
                <a:latin typeface="+mn-lt"/>
                <a:ea typeface="+mn-ea"/>
                <a:cs typeface="+mn-cs"/>
              </a:rPr>
              <a:t>	2/  Is a service real?</a:t>
            </a:r>
          </a:p>
          <a:p>
            <a:pPr fontAlgn="base"/>
            <a:r>
              <a:rPr lang="en-US" sz="1200" b="0" i="0" kern="1200" dirty="0">
                <a:solidFill>
                  <a:schemeClr val="tx1"/>
                </a:solidFill>
                <a:latin typeface="+mn-lt"/>
                <a:ea typeface="+mn-ea"/>
                <a:cs typeface="+mn-cs"/>
              </a:rPr>
              <a:t>	3/  And are only authorized people granted access to private systems?</a:t>
            </a:r>
          </a:p>
          <a:p>
            <a:endParaRPr lang="en-US" altLang="en-US" dirty="0"/>
          </a:p>
        </p:txBody>
      </p:sp>
      <p:sp>
        <p:nvSpPr>
          <p:cNvPr id="24580" name="Slide Number Placeholder 3"/>
          <p:cNvSpPr>
            <a:spLocks noGrp="1"/>
          </p:cNvSpPr>
          <p:nvPr>
            <p:ph type="sldNum" sz="quarter" idx="5"/>
          </p:nvPr>
        </p:nvSpPr>
        <p:spPr bwMode="auto">
          <a:noFill/>
          <a:ln>
            <a:miter lim="800000"/>
            <a:headEnd/>
            <a:tailEnd/>
          </a:ln>
        </p:spPr>
        <p:txBody>
          <a:bodyPr/>
          <a:lstStyle/>
          <a:p>
            <a:fld id="{D9B6C5D2-D53F-4058-A5B7-8BEB69B4A805}" type="slidenum">
              <a:rPr lang="en-US" altLang="en-US"/>
              <a:pPr/>
              <a:t>13</a:t>
            </a:fld>
            <a:endParaRPr lang="en-US" altLang="en-US"/>
          </a:p>
        </p:txBody>
      </p:sp>
    </p:spTree>
    <p:extLst>
      <p:ext uri="{BB962C8B-B14F-4D97-AF65-F5344CB8AC3E}">
        <p14:creationId xmlns:p14="http://schemas.microsoft.com/office/powerpoint/2010/main" val="4267726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sz="1200" b="0" i="0" kern="1200" dirty="0">
                <a:solidFill>
                  <a:schemeClr val="tx1"/>
                </a:solidFill>
                <a:latin typeface="+mn-lt"/>
                <a:ea typeface="+mn-ea"/>
                <a:cs typeface="+mn-cs"/>
              </a:rPr>
              <a:t>Healthy ecosystems rely on trust. </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Now, this being said, we've done wonders with existing technology. In addition to usernames and passwords, we now use two-factor </a:t>
            </a:r>
            <a:r>
              <a:rPr lang="en-US" sz="1200" b="0" i="0" kern="1200" dirty="0" err="1">
                <a:solidFill>
                  <a:schemeClr val="tx1"/>
                </a:solidFill>
                <a:latin typeface="+mn-lt"/>
                <a:ea typeface="+mn-ea"/>
                <a:cs typeface="+mn-cs"/>
              </a:rPr>
              <a:t>authentication,which</a:t>
            </a:r>
            <a:r>
              <a:rPr lang="en-US" sz="1200" b="0" i="0" kern="1200" dirty="0">
                <a:solidFill>
                  <a:schemeClr val="tx1"/>
                </a:solidFill>
                <a:latin typeface="+mn-lt"/>
                <a:ea typeface="+mn-ea"/>
                <a:cs typeface="+mn-cs"/>
              </a:rPr>
              <a:t> requires more effort to validate an identity for an individual. For example, after entering a username and password on a laptop computer, a user may be asked to enter another code that is sent separately to the person's mobile phone. We have firewalls and intrusion detection systems, hardware installed for that works to block bad internet traffic, we have </a:t>
            </a:r>
            <a:r>
              <a:rPr lang="en-US" sz="1200" b="0" i="0" kern="1200" dirty="0" err="1">
                <a:solidFill>
                  <a:schemeClr val="tx1"/>
                </a:solidFill>
                <a:latin typeface="+mn-lt"/>
                <a:ea typeface="+mn-ea"/>
                <a:cs typeface="+mn-cs"/>
              </a:rPr>
              <a:t>biometrics,such</a:t>
            </a:r>
            <a:r>
              <a:rPr lang="en-US" sz="1200" b="0" i="0" kern="1200" dirty="0">
                <a:solidFill>
                  <a:schemeClr val="tx1"/>
                </a:solidFill>
                <a:latin typeface="+mn-lt"/>
                <a:ea typeface="+mn-ea"/>
                <a:cs typeface="+mn-cs"/>
              </a:rPr>
              <a:t> as using your fingerprint for access, and CAPTCHAs, those online boxes that require you to type in letters and numbers from a photograph to prove you're not a computer.</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14</a:t>
            </a:fld>
            <a:endParaRPr lang="en-US"/>
          </a:p>
        </p:txBody>
      </p:sp>
    </p:spTree>
    <p:extLst>
      <p:ext uri="{BB962C8B-B14F-4D97-AF65-F5344CB8AC3E}">
        <p14:creationId xmlns:p14="http://schemas.microsoft.com/office/powerpoint/2010/main" val="44030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15</a:t>
            </a:fld>
            <a:endParaRPr lang="en-US"/>
          </a:p>
        </p:txBody>
      </p:sp>
    </p:spTree>
    <p:extLst>
      <p:ext uri="{BB962C8B-B14F-4D97-AF65-F5344CB8AC3E}">
        <p14:creationId xmlns:p14="http://schemas.microsoft.com/office/powerpoint/2010/main" val="139529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fontScale="92500" lnSpcReduction="10000"/>
          </a:bodyPr>
          <a:lstStyle/>
          <a:p>
            <a:pPr fontAlgn="base"/>
            <a:r>
              <a:rPr lang="en-US" sz="1200" b="1" i="1" kern="1200" dirty="0">
                <a:solidFill>
                  <a:schemeClr val="tx1"/>
                </a:solidFill>
                <a:latin typeface="+mn-lt"/>
                <a:ea typeface="+mn-ea"/>
                <a:cs typeface="+mn-cs"/>
              </a:rPr>
              <a:t>Payment freedom</a:t>
            </a:r>
            <a:r>
              <a:rPr lang="en-US" sz="1200" b="0" i="0" kern="1200" dirty="0">
                <a:solidFill>
                  <a:schemeClr val="tx1"/>
                </a:solidFill>
                <a:latin typeface="+mn-lt"/>
                <a:ea typeface="+mn-ea"/>
                <a:cs typeface="+mn-cs"/>
              </a:rPr>
              <a:t> - It is possible to send and receive any amount of money instantly anywhere in the world at any time. No bank holidays. No borders. No imposed limits. Bitcoin allows its users to be in full control of their money.</a:t>
            </a:r>
          </a:p>
          <a:p>
            <a:pPr fontAlgn="base"/>
            <a:r>
              <a:rPr lang="en-US" sz="1200" b="0" i="0" kern="1200" dirty="0">
                <a:solidFill>
                  <a:schemeClr val="tx1"/>
                </a:solidFill>
                <a:latin typeface="+mn-lt"/>
                <a:ea typeface="+mn-ea"/>
                <a:cs typeface="+mn-cs"/>
              </a:rPr>
              <a:t> - Bitcoin payments are currently processed with either no fees or extremely small fees. Users may include fees with transactions to receive priority processing, which results in faster confirmation of transactions by the network. Additionally, </a:t>
            </a:r>
            <a:r>
              <a:rPr lang="en-US" sz="1200" b="0" i="0" u="none" strike="noStrike" kern="1200" dirty="0">
                <a:solidFill>
                  <a:schemeClr val="tx1"/>
                </a:solidFill>
                <a:latin typeface="+mn-lt"/>
                <a:ea typeface="+mn-ea"/>
                <a:cs typeface="+mn-cs"/>
                <a:hlinkClick r:id="rId3"/>
              </a:rPr>
              <a:t>merchant processors exist</a:t>
            </a:r>
            <a:r>
              <a:rPr lang="en-US" sz="1200" b="0" i="0" kern="1200" dirty="0">
                <a:solidFill>
                  <a:schemeClr val="tx1"/>
                </a:solidFill>
                <a:latin typeface="+mn-lt"/>
                <a:ea typeface="+mn-ea"/>
                <a:cs typeface="+mn-cs"/>
              </a:rPr>
              <a:t> to assist merchants in processing transactions, converting </a:t>
            </a:r>
            <a:r>
              <a:rPr lang="en-US" sz="1200" b="0" i="0" kern="1200" dirty="0" err="1">
                <a:solidFill>
                  <a:schemeClr val="tx1"/>
                </a:solidFill>
                <a:latin typeface="+mn-lt"/>
                <a:ea typeface="+mn-ea"/>
                <a:cs typeface="+mn-cs"/>
              </a:rPr>
              <a:t>bitcoins</a:t>
            </a:r>
            <a:r>
              <a:rPr lang="en-US" sz="1200" b="0" i="0" kern="1200" dirty="0">
                <a:solidFill>
                  <a:schemeClr val="tx1"/>
                </a:solidFill>
                <a:latin typeface="+mn-lt"/>
                <a:ea typeface="+mn-ea"/>
                <a:cs typeface="+mn-cs"/>
              </a:rPr>
              <a:t> to fiat currency and depositing funds directly into merchants' bank accounts daily. As these services are based on Bitcoin, they can be offered for much lower fees than with PayPal or credit card networks.</a:t>
            </a:r>
          </a:p>
          <a:p>
            <a:pPr fontAlgn="base"/>
            <a:r>
              <a:rPr lang="en-US" sz="1200" b="1" i="1" kern="1200" dirty="0">
                <a:solidFill>
                  <a:schemeClr val="tx1"/>
                </a:solidFill>
                <a:latin typeface="+mn-lt"/>
                <a:ea typeface="+mn-ea"/>
                <a:cs typeface="+mn-cs"/>
              </a:rPr>
              <a:t>Fewer risks for merchants</a:t>
            </a:r>
            <a:r>
              <a:rPr lang="en-US" sz="1200" b="0" i="0" kern="1200" dirty="0">
                <a:solidFill>
                  <a:schemeClr val="tx1"/>
                </a:solidFill>
                <a:latin typeface="+mn-lt"/>
                <a:ea typeface="+mn-ea"/>
                <a:cs typeface="+mn-cs"/>
              </a:rPr>
              <a:t> - Bitcoin transactions are secure, irreversible, and do not contain customers’ sensitive or personal information. This protects merchants from losses caused by fraud or fraudulent </a:t>
            </a:r>
            <a:r>
              <a:rPr lang="en-US" sz="1200" b="0" i="0" kern="1200" dirty="0" err="1">
                <a:solidFill>
                  <a:schemeClr val="tx1"/>
                </a:solidFill>
                <a:latin typeface="+mn-lt"/>
                <a:ea typeface="+mn-ea"/>
                <a:cs typeface="+mn-cs"/>
              </a:rPr>
              <a:t>chargebacks</a:t>
            </a:r>
            <a:r>
              <a:rPr lang="en-US" sz="1200" b="0" i="0" kern="1200" dirty="0">
                <a:solidFill>
                  <a:schemeClr val="tx1"/>
                </a:solidFill>
                <a:latin typeface="+mn-lt"/>
                <a:ea typeface="+mn-ea"/>
                <a:cs typeface="+mn-cs"/>
              </a:rPr>
              <a:t>, and there is no need for PCI compliance. Merchants can easily expand to new markets where either credit cards are not available or fraud rates are unacceptably high. The net results are lower fees, larger markets, and fewer administrative costs.</a:t>
            </a:r>
          </a:p>
          <a:p>
            <a:pPr fontAlgn="base"/>
            <a:r>
              <a:rPr lang="en-US" sz="1200" b="1" i="0" kern="1200" dirty="0">
                <a:solidFill>
                  <a:schemeClr val="tx1"/>
                </a:solidFill>
                <a:latin typeface="+mn-lt"/>
                <a:ea typeface="+mn-ea"/>
                <a:cs typeface="+mn-cs"/>
              </a:rPr>
              <a:t>Security and control</a:t>
            </a:r>
            <a:r>
              <a:rPr lang="en-US" sz="1200" b="0" i="0" kern="1200" dirty="0">
                <a:solidFill>
                  <a:schemeClr val="tx1"/>
                </a:solidFill>
                <a:latin typeface="+mn-lt"/>
                <a:ea typeface="+mn-ea"/>
                <a:cs typeface="+mn-cs"/>
              </a:rPr>
              <a:t> - Bitcoin users are in full control of their transactions; it is impossible for merchants to force unwanted or unnoticed charges as can happen with other payment methods. Bitcoin payments can be made without personal information tied to the transaction. This offers strong protection against identity theft. Bitcoin users can also protect their money with backup and encryption.</a:t>
            </a:r>
          </a:p>
          <a:p>
            <a:pPr fontAlgn="base"/>
            <a:r>
              <a:rPr lang="en-US" sz="1200" b="1" i="1" kern="1200" dirty="0">
                <a:solidFill>
                  <a:schemeClr val="tx1"/>
                </a:solidFill>
                <a:latin typeface="+mn-lt"/>
                <a:ea typeface="+mn-ea"/>
                <a:cs typeface="+mn-cs"/>
              </a:rPr>
              <a:t>Transparent and neutral</a:t>
            </a:r>
            <a:r>
              <a:rPr lang="en-US" sz="1200" b="0" i="0" kern="1200" dirty="0">
                <a:solidFill>
                  <a:schemeClr val="tx1"/>
                </a:solidFill>
                <a:latin typeface="+mn-lt"/>
                <a:ea typeface="+mn-ea"/>
                <a:cs typeface="+mn-cs"/>
              </a:rPr>
              <a:t> - All information concerning the Bitcoin money supply itself is readily available on the block chain for anybody to verify and use in real-time. No individual or organization can control or manipulate the Bitcoin protocol because it is cryptographically secure. This allows the core of Bitcoin to be trusted for being completely neutral, transparent and predictable.</a:t>
            </a:r>
          </a:p>
          <a:p>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16</a:t>
            </a:fld>
            <a:endParaRPr lang="en-US"/>
          </a:p>
        </p:txBody>
      </p:sp>
    </p:spTree>
    <p:extLst>
      <p:ext uri="{BB962C8B-B14F-4D97-AF65-F5344CB8AC3E}">
        <p14:creationId xmlns:p14="http://schemas.microsoft.com/office/powerpoint/2010/main" val="3570252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1 - Trust each other</a:t>
            </a:r>
          </a:p>
          <a:p>
            <a:r>
              <a:rPr lang="en-US" dirty="0"/>
              <a:t>2 - Make a contract</a:t>
            </a:r>
          </a:p>
          <a:p>
            <a:r>
              <a:rPr lang="en-US" dirty="0"/>
              <a:t>3 – make use of 3</a:t>
            </a:r>
            <a:r>
              <a:rPr lang="en-US" baseline="30000" dirty="0"/>
              <a:t>rd</a:t>
            </a:r>
            <a:r>
              <a:rPr lang="en-US" dirty="0"/>
              <a:t> party</a:t>
            </a:r>
            <a:endParaRPr lang="he-IL"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18</a:t>
            </a:fld>
            <a:endParaRPr lang="en-US"/>
          </a:p>
        </p:txBody>
      </p:sp>
    </p:spTree>
    <p:extLst>
      <p:ext uri="{BB962C8B-B14F-4D97-AF65-F5344CB8AC3E}">
        <p14:creationId xmlns:p14="http://schemas.microsoft.com/office/powerpoint/2010/main" val="1695721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19</a:t>
            </a:fld>
            <a:endParaRPr lang="en-US"/>
          </a:p>
        </p:txBody>
      </p:sp>
    </p:spTree>
    <p:extLst>
      <p:ext uri="{BB962C8B-B14F-4D97-AF65-F5344CB8AC3E}">
        <p14:creationId xmlns:p14="http://schemas.microsoft.com/office/powerpoint/2010/main" val="145776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20</a:t>
            </a:fld>
            <a:endParaRPr lang="en-US"/>
          </a:p>
        </p:txBody>
      </p:sp>
    </p:spTree>
    <p:extLst>
      <p:ext uri="{BB962C8B-B14F-4D97-AF65-F5344CB8AC3E}">
        <p14:creationId xmlns:p14="http://schemas.microsoft.com/office/powerpoint/2010/main" val="2190929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21</a:t>
            </a:fld>
            <a:endParaRPr lang="en-US"/>
          </a:p>
        </p:txBody>
      </p:sp>
    </p:spTree>
    <p:extLst>
      <p:ext uri="{BB962C8B-B14F-4D97-AF65-F5344CB8AC3E}">
        <p14:creationId xmlns:p14="http://schemas.microsoft.com/office/powerpoint/2010/main" val="504044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34</a:t>
            </a:fld>
            <a:endParaRPr lang="en-US"/>
          </a:p>
        </p:txBody>
      </p:sp>
    </p:spTree>
    <p:extLst>
      <p:ext uri="{BB962C8B-B14F-4D97-AF65-F5344CB8AC3E}">
        <p14:creationId xmlns:p14="http://schemas.microsoft.com/office/powerpoint/2010/main" val="2556693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אנו תלויים במידה</a:t>
            </a:r>
            <a:r>
              <a:rPr lang="he-IL" baseline="0" dirty="0"/>
              <a:t> רבה במסגרת מצומצמת מאוד של חברות גם בעולם </a:t>
            </a:r>
            <a:r>
              <a:rPr lang="he-IL" baseline="0" dirty="0" err="1"/>
              <a:t>הקמעונאות</a:t>
            </a:r>
            <a:r>
              <a:rPr lang="he-IL" baseline="0" dirty="0"/>
              <a:t>, הפיננסים </a:t>
            </a:r>
            <a:r>
              <a:rPr lang="he-IL" baseline="0" dirty="0" err="1"/>
              <a:t>וכו</a:t>
            </a:r>
            <a:r>
              <a:rPr lang="he-IL" baseline="0" dirty="0"/>
              <a:t>'</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40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fontAlgn="base"/>
            <a:r>
              <a:rPr lang="en-US" sz="1200" b="0" i="0" kern="1200" dirty="0">
                <a:solidFill>
                  <a:schemeClr val="tx1"/>
                </a:solidFill>
                <a:latin typeface="+mn-lt"/>
                <a:ea typeface="+mn-ea"/>
                <a:cs typeface="+mn-cs"/>
              </a:rPr>
              <a:t>Flaws </a:t>
            </a:r>
          </a:p>
          <a:p>
            <a:pPr fontAlgn="base"/>
            <a:r>
              <a:rPr lang="en-US" sz="1200" b="0" i="0" kern="1200" dirty="0">
                <a:solidFill>
                  <a:schemeClr val="tx1"/>
                </a:solidFill>
                <a:latin typeface="+mn-lt"/>
                <a:ea typeface="+mn-ea"/>
                <a:cs typeface="+mn-cs"/>
              </a:rPr>
              <a:t>	1/ Single point of failure</a:t>
            </a:r>
          </a:p>
          <a:p>
            <a:pPr fontAlgn="base"/>
            <a:r>
              <a:rPr lang="en-US" sz="1200" b="0" i="0" kern="1200" dirty="0">
                <a:solidFill>
                  <a:schemeClr val="tx1"/>
                </a:solidFill>
                <a:latin typeface="+mn-lt"/>
                <a:ea typeface="+mn-ea"/>
                <a:cs typeface="+mn-cs"/>
              </a:rPr>
              <a:t>	2/ Power</a:t>
            </a:r>
            <a:r>
              <a:rPr lang="en-US" sz="1200" b="0" i="0" kern="1200" baseline="0" dirty="0">
                <a:solidFill>
                  <a:schemeClr val="tx1"/>
                </a:solidFill>
                <a:latin typeface="+mn-lt"/>
                <a:ea typeface="+mn-ea"/>
                <a:cs typeface="+mn-cs"/>
              </a:rPr>
              <a:t> is centralized</a:t>
            </a:r>
          </a:p>
          <a:p>
            <a:pPr fontAlgn="base"/>
            <a:r>
              <a:rPr lang="en-US" sz="1200" b="0" i="0" kern="1200" baseline="0" dirty="0">
                <a:solidFill>
                  <a:schemeClr val="tx1"/>
                </a:solidFill>
                <a:latin typeface="+mn-lt"/>
                <a:ea typeface="+mn-ea"/>
                <a:cs typeface="+mn-cs"/>
              </a:rPr>
              <a:t>	3/ /mediator</a:t>
            </a:r>
            <a:endParaRPr lang="en-US" sz="1200" b="0" i="0" kern="1200" dirty="0">
              <a:solidFill>
                <a:schemeClr val="tx1"/>
              </a:solidFill>
              <a:latin typeface="+mn-lt"/>
              <a:ea typeface="+mn-ea"/>
              <a:cs typeface="+mn-cs"/>
            </a:endParaRPr>
          </a:p>
          <a:p>
            <a:pPr fontAlgn="base"/>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 </a:t>
            </a:r>
          </a:p>
          <a:p>
            <a:pPr fontAlgn="base"/>
            <a:r>
              <a:rPr lang="en-US" sz="1200" b="0" i="0" kern="1200" dirty="0">
                <a:solidFill>
                  <a:schemeClr val="tx1"/>
                </a:solidFill>
                <a:latin typeface="+mn-lt"/>
                <a:ea typeface="+mn-ea"/>
                <a:cs typeface="+mn-cs"/>
              </a:rPr>
              <a:t>We'd be kidding ourselves if we didn't recognize that the vast network of networks didn't have some stubborn problems associated with it.</a:t>
            </a:r>
          </a:p>
          <a:p>
            <a:pPr fontAlgn="base"/>
            <a:r>
              <a:rPr lang="en-US" sz="1200" b="0" i="0" kern="1200" dirty="0">
                <a:solidFill>
                  <a:schemeClr val="tx1"/>
                </a:solidFill>
                <a:latin typeface="+mn-lt"/>
                <a:ea typeface="+mn-ea"/>
                <a:cs typeface="+mn-cs"/>
              </a:rPr>
              <a:t>Beyond some of the obvious, social media trolling, software viruses, online fraud, fake news, and criminal hacking,</a:t>
            </a:r>
          </a:p>
          <a:p>
            <a:pPr fontAlgn="base"/>
            <a:endParaRPr lang="en-US" sz="1200" b="0" i="0" kern="1200" dirty="0">
              <a:solidFill>
                <a:schemeClr val="tx1"/>
              </a:solidFill>
              <a:latin typeface="+mn-lt"/>
              <a:ea typeface="+mn-ea"/>
              <a:cs typeface="+mn-cs"/>
            </a:endParaRPr>
          </a:p>
          <a:p>
            <a:pPr fontAlgn="base"/>
            <a:r>
              <a:rPr lang="en-US" sz="1200" b="1" i="0" kern="1200" dirty="0">
                <a:solidFill>
                  <a:schemeClr val="tx1"/>
                </a:solidFill>
                <a:latin typeface="+mn-lt"/>
                <a:ea typeface="+mn-ea"/>
                <a:cs typeface="+mn-cs"/>
              </a:rPr>
              <a:t> the internet often struggles with the fundamental challenges of trust. </a:t>
            </a:r>
          </a:p>
          <a:p>
            <a:pPr fontAlgn="base"/>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We face ongoing questions such as</a:t>
            </a:r>
          </a:p>
          <a:p>
            <a:pPr fontAlgn="base"/>
            <a:r>
              <a:rPr lang="en-US" sz="1200" b="0" i="0" kern="1200" dirty="0">
                <a:solidFill>
                  <a:schemeClr val="tx1"/>
                </a:solidFill>
                <a:latin typeface="+mn-lt"/>
                <a:ea typeface="+mn-ea"/>
                <a:cs typeface="+mn-cs"/>
              </a:rPr>
              <a:t>	1/  is the person you are doing business with online really who they say they are?</a:t>
            </a:r>
          </a:p>
          <a:p>
            <a:pPr fontAlgn="base"/>
            <a:r>
              <a:rPr lang="en-US" sz="1200" b="0" i="0" kern="1200" dirty="0">
                <a:solidFill>
                  <a:schemeClr val="tx1"/>
                </a:solidFill>
                <a:latin typeface="+mn-lt"/>
                <a:ea typeface="+mn-ea"/>
                <a:cs typeface="+mn-cs"/>
              </a:rPr>
              <a:t>	2/  Is a service real?</a:t>
            </a:r>
          </a:p>
          <a:p>
            <a:pPr fontAlgn="base"/>
            <a:r>
              <a:rPr lang="en-US" sz="1200" b="0" i="0" kern="1200" dirty="0">
                <a:solidFill>
                  <a:schemeClr val="tx1"/>
                </a:solidFill>
                <a:latin typeface="+mn-lt"/>
                <a:ea typeface="+mn-ea"/>
                <a:cs typeface="+mn-cs"/>
              </a:rPr>
              <a:t>	3/  And are only authorized people granted access to private systems?</a:t>
            </a:r>
          </a:p>
          <a:p>
            <a:endParaRPr lang="en-US" altLang="en-US" dirty="0"/>
          </a:p>
        </p:txBody>
      </p:sp>
      <p:sp>
        <p:nvSpPr>
          <p:cNvPr id="24580" name="Slide Number Placeholder 3"/>
          <p:cNvSpPr>
            <a:spLocks noGrp="1"/>
          </p:cNvSpPr>
          <p:nvPr>
            <p:ph type="sldNum" sz="quarter" idx="5"/>
          </p:nvPr>
        </p:nvSpPr>
        <p:spPr bwMode="auto">
          <a:noFill/>
          <a:ln>
            <a:miter lim="800000"/>
            <a:headEnd/>
            <a:tailEnd/>
          </a:ln>
        </p:spPr>
        <p:txBody>
          <a:bodyPr/>
          <a:lstStyle/>
          <a:p>
            <a:fld id="{D9B6C5D2-D53F-4058-A5B7-8BEB69B4A805}" type="slidenum">
              <a:rPr lang="en-US" altLang="en-US"/>
              <a:pPr/>
              <a:t>41</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a:t>Generation</a:t>
            </a:r>
            <a:r>
              <a:rPr lang="en-US" baseline="0"/>
              <a:t> 1.0  - https://www.youtube.com/watch?v=Lx9zgZCMqXE</a:t>
            </a:r>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Page 104</a:t>
            </a:r>
          </a:p>
          <a:p>
            <a:r>
              <a:rPr lang="en-US" dirty="0"/>
              <a:t>Intrinsic value moved to </a:t>
            </a:r>
          </a:p>
          <a:p>
            <a:pPr marL="228600" indent="-228600">
              <a:buAutoNum type="arabicPeriod"/>
            </a:pPr>
            <a:r>
              <a:rPr lang="en-US" dirty="0"/>
              <a:t>Government issued</a:t>
            </a:r>
            <a:r>
              <a:rPr lang="en-US" baseline="0" dirty="0"/>
              <a:t> </a:t>
            </a:r>
            <a:r>
              <a:rPr lang="en-US" dirty="0"/>
              <a:t>fiat money in the form of compact paper notes</a:t>
            </a:r>
          </a:p>
          <a:p>
            <a:pPr marL="228600" indent="-228600">
              <a:buAutoNum type="arabicPeriod"/>
            </a:pPr>
            <a:r>
              <a:rPr lang="en-US" baseline="0" dirty="0"/>
              <a:t>Virtual money: SWIFT &gt;&gt; EFT </a:t>
            </a:r>
            <a:endParaRPr lang="en-US" dirty="0"/>
          </a:p>
          <a:p>
            <a:pPr marL="228600" indent="-228600">
              <a:buAutoNum type="arabicPeriod"/>
            </a:pPr>
            <a:r>
              <a:rPr lang="en-US" dirty="0"/>
              <a:t>Digital money</a:t>
            </a:r>
            <a:r>
              <a:rPr lang="en-US" baseline="0" dirty="0"/>
              <a:t>: coins and banknotes expected to vanish</a:t>
            </a:r>
            <a:endParaRPr lang="en-US" dirty="0"/>
          </a:p>
          <a:p>
            <a:pPr marL="228600" indent="-228600">
              <a:buAutoNum type="arabicPeriod"/>
            </a:pP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43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b="1" u="sng" dirty="0"/>
              <a:t>Regulation</a:t>
            </a:r>
          </a:p>
          <a:p>
            <a:r>
              <a:rPr lang="en-US" dirty="0"/>
              <a:t>In the last decade we witness fundamental changes in the inter-bank  exchange and payment infrastructure that are designed</a:t>
            </a:r>
            <a:r>
              <a:rPr lang="en-US" baseline="0" dirty="0"/>
              <a:t> to tighten control and transparency. </a:t>
            </a:r>
          </a:p>
          <a:p>
            <a:r>
              <a:rPr lang="en-US" baseline="0" dirty="0"/>
              <a:t>Many of these changes are fueled by regulatory pressure to mitigate (</a:t>
            </a:r>
            <a:r>
              <a:rPr lang="he-IL" baseline="0" dirty="0"/>
              <a:t>להקטין</a:t>
            </a:r>
            <a:r>
              <a:rPr lang="en-US" baseline="0" dirty="0"/>
              <a:t>) particular security and compliance  issues such as money laundering terrorism, corruption as well as to increase competition.</a:t>
            </a:r>
          </a:p>
          <a:p>
            <a:r>
              <a:rPr lang="en-US" baseline="0" dirty="0"/>
              <a:t>SEPA Single European payment area</a:t>
            </a:r>
          </a:p>
          <a:p>
            <a:r>
              <a:rPr lang="en-US" baseline="0" dirty="0"/>
              <a:t>PSD2 Payment service directive that forces banks to open up their payment infrastructure to provide 3</a:t>
            </a:r>
            <a:r>
              <a:rPr lang="en-US" baseline="30000" dirty="0"/>
              <a:t>rd</a:t>
            </a:r>
            <a:r>
              <a:rPr lang="en-US" baseline="0" dirty="0"/>
              <a:t> party providers with access to bank accounts and initiate payment</a:t>
            </a:r>
          </a:p>
          <a:p>
            <a:r>
              <a:rPr lang="en-US" b="1" u="sng" baseline="0" dirty="0" err="1"/>
              <a:t>Fintech</a:t>
            </a:r>
            <a:endParaRPr lang="en-US" b="1" u="sng" baseline="0" dirty="0"/>
          </a:p>
          <a:p>
            <a:endParaRPr lang="en-US" b="1" u="sng"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44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b="1" u="sng" dirty="0"/>
              <a:t>Regulation</a:t>
            </a:r>
          </a:p>
          <a:p>
            <a:r>
              <a:rPr lang="en-US" dirty="0"/>
              <a:t>In the last decade we witness fundamental changes in the inter-bank  exchange and payment infrastructure that are designed</a:t>
            </a:r>
            <a:r>
              <a:rPr lang="en-US" baseline="0" dirty="0"/>
              <a:t> to tighten control and transparency. </a:t>
            </a:r>
          </a:p>
          <a:p>
            <a:r>
              <a:rPr lang="en-US" baseline="0" dirty="0"/>
              <a:t>Many of these changes are fueled by regulatory pressure to mitigate particular security and compliance  issues such as money laundering terrorism, corruption and increase competition.</a:t>
            </a:r>
          </a:p>
          <a:p>
            <a:r>
              <a:rPr lang="en-US" baseline="0" dirty="0"/>
              <a:t>SEPA Single European payment area</a:t>
            </a:r>
          </a:p>
          <a:p>
            <a:r>
              <a:rPr lang="en-US" baseline="0" dirty="0"/>
              <a:t>PSD2 Payment service directive that forces banks to open up their payment infrastructure to provide 3</a:t>
            </a:r>
            <a:r>
              <a:rPr lang="en-US" baseline="30000" dirty="0"/>
              <a:t>rd</a:t>
            </a:r>
            <a:r>
              <a:rPr lang="en-US" baseline="0" dirty="0"/>
              <a:t> party providers with access to bank accounts and initiate payment</a:t>
            </a:r>
          </a:p>
          <a:p>
            <a:r>
              <a:rPr lang="en-US" b="1" u="sng" baseline="0" dirty="0" err="1"/>
              <a:t>Fintech</a:t>
            </a:r>
            <a:endParaRPr lang="en-US" b="1" u="sng" baseline="0"/>
          </a:p>
          <a:p>
            <a:endParaRPr lang="en-US" b="1" u="sng"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45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53252" name="Slide Number Placeholder 3"/>
          <p:cNvSpPr>
            <a:spLocks noGrp="1"/>
          </p:cNvSpPr>
          <p:nvPr>
            <p:ph type="sldNum" sz="quarter" idx="5"/>
          </p:nvPr>
        </p:nvSpPr>
        <p:spPr bwMode="auto">
          <a:noFill/>
          <a:ln>
            <a:miter lim="800000"/>
            <a:headEnd/>
            <a:tailEnd/>
          </a:ln>
        </p:spPr>
        <p:txBody>
          <a:bodyPr/>
          <a:lstStyle/>
          <a:p>
            <a:fld id="{1204EFCF-7524-49A4-8599-3232C340A429}" type="slidenum">
              <a:rPr lang="en-US" altLang="en-US"/>
              <a:pPr/>
              <a:t>46</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sz="1200" b="0" i="0" kern="1200" dirty="0">
                <a:solidFill>
                  <a:schemeClr val="tx1"/>
                </a:solidFill>
                <a:latin typeface="+mn-lt"/>
                <a:ea typeface="+mn-ea"/>
                <a:cs typeface="+mn-cs"/>
              </a:rPr>
              <a:t>It would be easy to conclude that Bitcoin is the only </a:t>
            </a:r>
            <a:r>
              <a:rPr lang="en-US" sz="1200" b="0" i="0" kern="1200" dirty="0" err="1">
                <a:solidFill>
                  <a:schemeClr val="tx1"/>
                </a:solidFill>
                <a:latin typeface="+mn-lt"/>
                <a:ea typeface="+mn-ea"/>
                <a:cs typeface="+mn-cs"/>
              </a:rPr>
              <a:t>cryptocurrency</a:t>
            </a:r>
            <a:r>
              <a:rPr lang="en-US" sz="1200" b="0" i="0" kern="1200" dirty="0">
                <a:solidFill>
                  <a:schemeClr val="tx1"/>
                </a:solidFill>
                <a:latin typeface="+mn-lt"/>
                <a:ea typeface="+mn-ea"/>
                <a:cs typeface="+mn-cs"/>
              </a:rPr>
              <a:t> available. Sure, it's the only one I've discussed so far. In fact, there are many more </a:t>
            </a:r>
            <a:r>
              <a:rPr lang="en-US" sz="1200" b="0" i="0" kern="1200" dirty="0" err="1">
                <a:solidFill>
                  <a:schemeClr val="tx1"/>
                </a:solidFill>
                <a:latin typeface="+mn-lt"/>
                <a:ea typeface="+mn-ea"/>
                <a:cs typeface="+mn-cs"/>
              </a:rPr>
              <a:t>cryptocurrencies</a:t>
            </a:r>
            <a:r>
              <a:rPr lang="en-US" sz="1200" b="0" i="0" kern="1200" dirty="0">
                <a:solidFill>
                  <a:schemeClr val="tx1"/>
                </a:solidFill>
                <a:latin typeface="+mn-lt"/>
                <a:ea typeface="+mn-ea"/>
                <a:cs typeface="+mn-cs"/>
              </a:rPr>
              <a:t>, many that have forked from the original open source Bitcoin code and there are quite a few alternative </a:t>
            </a:r>
            <a:r>
              <a:rPr lang="en-US" sz="1200" b="0" i="0" kern="1200" dirty="0" err="1">
                <a:solidFill>
                  <a:schemeClr val="tx1"/>
                </a:solidFill>
                <a:latin typeface="+mn-lt"/>
                <a:ea typeface="+mn-ea"/>
                <a:cs typeface="+mn-cs"/>
              </a:rPr>
              <a:t>blockchains</a:t>
            </a:r>
            <a:r>
              <a:rPr lang="en-US" sz="1200" b="0" i="0" kern="1200" dirty="0">
                <a:solidFill>
                  <a:schemeClr val="tx1"/>
                </a:solidFill>
                <a:latin typeface="+mn-lt"/>
                <a:ea typeface="+mn-ea"/>
                <a:cs typeface="+mn-cs"/>
              </a:rPr>
              <a:t>. We call these </a:t>
            </a:r>
            <a:r>
              <a:rPr lang="en-US" sz="1200" b="0" i="0" kern="1200" dirty="0" err="1">
                <a:solidFill>
                  <a:schemeClr val="tx1"/>
                </a:solidFill>
                <a:latin typeface="+mn-lt"/>
                <a:ea typeface="+mn-ea"/>
                <a:cs typeface="+mn-cs"/>
              </a:rPr>
              <a:t>altcoins</a:t>
            </a:r>
            <a:r>
              <a:rPr lang="en-US" sz="1200" b="0" i="0" kern="1200" dirty="0">
                <a:solidFill>
                  <a:schemeClr val="tx1"/>
                </a:solidFill>
                <a:latin typeface="+mn-lt"/>
                <a:ea typeface="+mn-ea"/>
                <a:cs typeface="+mn-cs"/>
              </a:rPr>
              <a:t> and </a:t>
            </a:r>
            <a:r>
              <a:rPr lang="en-US" sz="1200" b="0" i="0" kern="1200" dirty="0" err="1">
                <a:solidFill>
                  <a:schemeClr val="tx1"/>
                </a:solidFill>
                <a:latin typeface="+mn-lt"/>
                <a:ea typeface="+mn-ea"/>
                <a:cs typeface="+mn-cs"/>
              </a:rPr>
              <a:t>altchains</a:t>
            </a:r>
            <a:r>
              <a:rPr lang="en-US" sz="1200" b="0" i="0" kern="1200" dirty="0">
                <a:solidFill>
                  <a:schemeClr val="tx1"/>
                </a:solidFill>
                <a:latin typeface="+mn-lt"/>
                <a:ea typeface="+mn-ea"/>
                <a:cs typeface="+mn-cs"/>
              </a:rPr>
              <a:t>, respectively. As of mid-July 2017, there are around 900 </a:t>
            </a:r>
            <a:r>
              <a:rPr lang="en-US" sz="1200" b="0" i="0" kern="1200" dirty="0" err="1">
                <a:solidFill>
                  <a:schemeClr val="tx1"/>
                </a:solidFill>
                <a:latin typeface="+mn-lt"/>
                <a:ea typeface="+mn-ea"/>
                <a:cs typeface="+mn-cs"/>
              </a:rPr>
              <a:t>cryptocurrencies</a:t>
            </a:r>
            <a:r>
              <a:rPr lang="en-US" sz="1200" b="0" i="0" kern="1200" dirty="0">
                <a:solidFill>
                  <a:schemeClr val="tx1"/>
                </a:solidFill>
                <a:latin typeface="+mn-lt"/>
                <a:ea typeface="+mn-ea"/>
                <a:cs typeface="+mn-cs"/>
              </a:rPr>
              <a:t> in circulation. Yes, 900.</a:t>
            </a:r>
          </a:p>
          <a:p>
            <a:endParaRPr lang="en-US" sz="1200" b="0" i="0" kern="1200" dirty="0">
              <a:solidFill>
                <a:schemeClr val="tx1"/>
              </a:solidFill>
              <a:latin typeface="+mn-lt"/>
              <a:ea typeface="+mn-ea"/>
              <a:cs typeface="+mn-cs"/>
            </a:endParaRPr>
          </a:p>
          <a:p>
            <a:r>
              <a:rPr lang="en-US" dirty="0"/>
              <a:t>ICO</a:t>
            </a:r>
            <a:r>
              <a:rPr lang="en-US" baseline="0" dirty="0"/>
              <a:t> -  like </a:t>
            </a:r>
            <a:r>
              <a:rPr lang="en-US" dirty="0"/>
              <a:t>Initial public offering – </a:t>
            </a:r>
            <a:r>
              <a:rPr lang="he-IL" dirty="0"/>
              <a:t>קניית</a:t>
            </a:r>
            <a:r>
              <a:rPr lang="he-IL" baseline="0" dirty="0"/>
              <a:t> בעלות </a:t>
            </a:r>
          </a:p>
          <a:p>
            <a:endParaRPr lang="he-IL" baseline="0" dirty="0"/>
          </a:p>
          <a:p>
            <a:pPr fontAlgn="base"/>
            <a:r>
              <a:rPr lang="en-US" sz="1200" b="0" i="0" kern="1200" dirty="0">
                <a:solidFill>
                  <a:schemeClr val="tx1"/>
                </a:solidFill>
                <a:latin typeface="+mn-lt"/>
                <a:ea typeface="+mn-ea"/>
                <a:cs typeface="+mn-cs"/>
              </a:rPr>
              <a:t>Challenge</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The </a:t>
            </a:r>
            <a:r>
              <a:rPr lang="en-US" sz="1200" b="1" i="0" kern="1200" dirty="0">
                <a:solidFill>
                  <a:schemeClr val="tx1"/>
                </a:solidFill>
                <a:latin typeface="+mn-lt"/>
                <a:ea typeface="+mn-ea"/>
                <a:cs typeface="+mn-cs"/>
              </a:rPr>
              <a:t>US securities and exchange commission</a:t>
            </a:r>
            <a:r>
              <a:rPr lang="en-US" sz="1200" b="0" i="0" kern="1200" dirty="0">
                <a:solidFill>
                  <a:schemeClr val="tx1"/>
                </a:solidFill>
                <a:latin typeface="+mn-lt"/>
                <a:ea typeface="+mn-ea"/>
                <a:cs typeface="+mn-cs"/>
              </a:rPr>
              <a:t>, the SCC, who are responsible for such things, are engaged in the topic, particularly to </a:t>
            </a:r>
            <a:r>
              <a:rPr lang="en-US" sz="1200" b="1" i="0" kern="1200" dirty="0">
                <a:solidFill>
                  <a:schemeClr val="tx1"/>
                </a:solidFill>
                <a:latin typeface="+mn-lt"/>
                <a:ea typeface="+mn-ea"/>
                <a:cs typeface="+mn-cs"/>
              </a:rPr>
              <a:t>determine whether the tokens offered in an ICO are considered a security</a:t>
            </a:r>
            <a:r>
              <a:rPr lang="en-US" sz="1200" b="0" i="0" kern="1200" dirty="0">
                <a:solidFill>
                  <a:schemeClr val="tx1"/>
                </a:solidFill>
                <a:latin typeface="+mn-lt"/>
                <a:ea typeface="+mn-ea"/>
                <a:cs typeface="+mn-cs"/>
              </a:rPr>
              <a:t>. </a:t>
            </a:r>
          </a:p>
          <a:p>
            <a:pPr fontAlgn="base"/>
            <a:r>
              <a:rPr lang="en-US" sz="1200" b="0" i="0" kern="1200" dirty="0">
                <a:solidFill>
                  <a:schemeClr val="tx1"/>
                </a:solidFill>
                <a:latin typeface="+mn-lt"/>
                <a:ea typeface="+mn-ea"/>
                <a:cs typeface="+mn-cs"/>
              </a:rPr>
              <a:t>Until there are formal rulings ICOs will continue in the legal gaps that exist.</a:t>
            </a:r>
          </a:p>
          <a:p>
            <a:pPr fontAlgn="base"/>
            <a:endParaRPr lang="en-US" sz="1200" b="1" i="0" kern="1200" dirty="0">
              <a:solidFill>
                <a:schemeClr val="tx1"/>
              </a:solidFill>
              <a:latin typeface="+mn-lt"/>
              <a:ea typeface="+mn-ea"/>
              <a:cs typeface="+mn-cs"/>
            </a:endParaRPr>
          </a:p>
          <a:p>
            <a:pPr fontAlgn="base"/>
            <a:r>
              <a:rPr lang="en-US" sz="1200" b="1" i="0" kern="1200" dirty="0">
                <a:solidFill>
                  <a:schemeClr val="tx1"/>
                </a:solidFill>
                <a:latin typeface="+mn-lt"/>
                <a:ea typeface="+mn-ea"/>
                <a:cs typeface="+mn-cs"/>
              </a:rPr>
              <a:t>Until now only China and South Korea have made ICOs illegal</a:t>
            </a:r>
          </a:p>
          <a:p>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47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3</a:t>
            </a:fld>
            <a:endParaRPr lang="en-US"/>
          </a:p>
        </p:txBody>
      </p:sp>
    </p:spTree>
    <p:extLst>
      <p:ext uri="{BB962C8B-B14F-4D97-AF65-F5344CB8AC3E}">
        <p14:creationId xmlns:p14="http://schemas.microsoft.com/office/powerpoint/2010/main" val="2013296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fontAlgn="base"/>
            <a:r>
              <a:rPr lang="en-US" sz="1200" b="1" i="0" kern="1200" dirty="0">
                <a:solidFill>
                  <a:schemeClr val="tx1"/>
                </a:solidFill>
                <a:latin typeface="+mn-lt"/>
                <a:ea typeface="+mn-ea"/>
                <a:cs typeface="+mn-cs"/>
              </a:rPr>
              <a:t>As a result, alternative </a:t>
            </a:r>
            <a:r>
              <a:rPr lang="en-US" sz="1200" b="1" i="0" kern="1200" dirty="0" err="1">
                <a:solidFill>
                  <a:schemeClr val="tx1"/>
                </a:solidFill>
                <a:latin typeface="+mn-lt"/>
                <a:ea typeface="+mn-ea"/>
                <a:cs typeface="+mn-cs"/>
              </a:rPr>
              <a:t>blockchains</a:t>
            </a:r>
            <a:r>
              <a:rPr lang="en-US" sz="1200" b="1" i="0" kern="1200" dirty="0">
                <a:solidFill>
                  <a:schemeClr val="tx1"/>
                </a:solidFill>
                <a:latin typeface="+mn-lt"/>
                <a:ea typeface="+mn-ea"/>
                <a:cs typeface="+mn-cs"/>
              </a:rPr>
              <a:t> or </a:t>
            </a:r>
            <a:r>
              <a:rPr lang="en-US" sz="1200" b="1" i="0" kern="1200" dirty="0" err="1">
                <a:solidFill>
                  <a:schemeClr val="tx1"/>
                </a:solidFill>
                <a:latin typeface="+mn-lt"/>
                <a:ea typeface="+mn-ea"/>
                <a:cs typeface="+mn-cs"/>
              </a:rPr>
              <a:t>altchains</a:t>
            </a:r>
            <a:r>
              <a:rPr lang="en-US" sz="1200" b="1" i="0" kern="1200" dirty="0">
                <a:solidFill>
                  <a:schemeClr val="tx1"/>
                </a:solidFill>
                <a:latin typeface="+mn-lt"/>
                <a:ea typeface="+mn-ea"/>
                <a:cs typeface="+mn-cs"/>
              </a:rPr>
              <a:t> have emerged</a:t>
            </a:r>
            <a:r>
              <a:rPr lang="en-US" sz="1200" b="0" i="0" kern="1200" dirty="0">
                <a:solidFill>
                  <a:schemeClr val="tx1"/>
                </a:solidFill>
                <a:latin typeface="+mn-lt"/>
                <a:ea typeface="+mn-ea"/>
                <a:cs typeface="+mn-cs"/>
              </a:rPr>
              <a:t>. At a basic level, </a:t>
            </a:r>
            <a:r>
              <a:rPr lang="en-US" sz="1200" b="0" i="0" kern="1200" dirty="0" err="1">
                <a:solidFill>
                  <a:schemeClr val="tx1"/>
                </a:solidFill>
                <a:latin typeface="+mn-lt"/>
                <a:ea typeface="+mn-ea"/>
                <a:cs typeface="+mn-cs"/>
              </a:rPr>
              <a:t>altchains</a:t>
            </a:r>
            <a:r>
              <a:rPr lang="en-US" sz="1200" b="0" i="0" kern="1200" dirty="0">
                <a:solidFill>
                  <a:schemeClr val="tx1"/>
                </a:solidFill>
                <a:latin typeface="+mn-lt"/>
                <a:ea typeface="+mn-ea"/>
                <a:cs typeface="+mn-cs"/>
              </a:rPr>
              <a:t> support </a:t>
            </a:r>
            <a:r>
              <a:rPr lang="en-US" sz="1200" b="0" i="0" kern="1200" dirty="0" err="1">
                <a:solidFill>
                  <a:schemeClr val="tx1"/>
                </a:solidFill>
                <a:latin typeface="+mn-lt"/>
                <a:ea typeface="+mn-ea"/>
                <a:cs typeface="+mn-cs"/>
              </a:rPr>
              <a:t>altcoins</a:t>
            </a:r>
            <a:r>
              <a:rPr lang="en-US" sz="1200" b="0" i="0" kern="1200" dirty="0">
                <a:solidFill>
                  <a:schemeClr val="tx1"/>
                </a:solidFill>
                <a:latin typeface="+mn-lt"/>
                <a:ea typeface="+mn-ea"/>
                <a:cs typeface="+mn-cs"/>
              </a:rPr>
              <a:t>, so we can consider them hand in hand. However, many </a:t>
            </a:r>
            <a:r>
              <a:rPr lang="en-US" sz="1200" b="0" i="0" kern="1200" dirty="0" err="1">
                <a:solidFill>
                  <a:schemeClr val="tx1"/>
                </a:solidFill>
                <a:latin typeface="+mn-lt"/>
                <a:ea typeface="+mn-ea"/>
                <a:cs typeface="+mn-cs"/>
              </a:rPr>
              <a:t>altcoins</a:t>
            </a:r>
            <a:r>
              <a:rPr lang="en-US" sz="1200" b="0" i="0" kern="1200" dirty="0">
                <a:solidFill>
                  <a:schemeClr val="tx1"/>
                </a:solidFill>
                <a:latin typeface="+mn-lt"/>
                <a:ea typeface="+mn-ea"/>
                <a:cs typeface="+mn-cs"/>
              </a:rPr>
              <a:t> do use the Bitcoin blockchain. </a:t>
            </a:r>
            <a:r>
              <a:rPr lang="en-US" sz="1200" b="1" i="0" kern="1200" dirty="0">
                <a:solidFill>
                  <a:schemeClr val="tx1"/>
                </a:solidFill>
                <a:latin typeface="+mn-lt"/>
                <a:ea typeface="+mn-ea"/>
                <a:cs typeface="+mn-cs"/>
              </a:rPr>
              <a:t>Altchains do provide us with some opportunities</a:t>
            </a:r>
            <a:r>
              <a:rPr lang="en-US" sz="1200" b="0" i="0" kern="1200" dirty="0">
                <a:solidFill>
                  <a:schemeClr val="tx1"/>
                </a:solidFill>
                <a:latin typeface="+mn-lt"/>
                <a:ea typeface="+mn-ea"/>
                <a:cs typeface="+mn-cs"/>
              </a:rPr>
              <a:t>. </a:t>
            </a:r>
          </a:p>
          <a:p>
            <a:pPr fontAlgn="base"/>
            <a:r>
              <a:rPr lang="en-US" sz="1200" b="0" i="0" kern="1200" dirty="0">
                <a:solidFill>
                  <a:schemeClr val="tx1"/>
                </a:solidFill>
                <a:latin typeface="+mn-lt"/>
                <a:ea typeface="+mn-ea"/>
                <a:cs typeface="+mn-cs"/>
              </a:rPr>
              <a:t>1/ they are perfect for experimentation. This supports learning and testing. </a:t>
            </a:r>
          </a:p>
          <a:p>
            <a:pPr fontAlgn="base"/>
            <a:r>
              <a:rPr lang="en-US" sz="1200" b="0" i="0" kern="1200" dirty="0">
                <a:solidFill>
                  <a:schemeClr val="tx1"/>
                </a:solidFill>
                <a:latin typeface="+mn-lt"/>
                <a:ea typeface="+mn-ea"/>
                <a:cs typeface="+mn-cs"/>
              </a:rPr>
              <a:t>2/ </a:t>
            </a:r>
            <a:r>
              <a:rPr lang="en-US" sz="1200" b="0" i="0" kern="1200" dirty="0" err="1">
                <a:solidFill>
                  <a:schemeClr val="tx1"/>
                </a:solidFill>
                <a:latin typeface="+mn-lt"/>
                <a:ea typeface="+mn-ea"/>
                <a:cs typeface="+mn-cs"/>
              </a:rPr>
              <a:t>altchains</a:t>
            </a:r>
            <a:r>
              <a:rPr lang="en-US" sz="1200" b="0" i="0" kern="1200" dirty="0">
                <a:solidFill>
                  <a:schemeClr val="tx1"/>
                </a:solidFill>
                <a:latin typeface="+mn-lt"/>
                <a:ea typeface="+mn-ea"/>
                <a:cs typeface="+mn-cs"/>
              </a:rPr>
              <a:t> can be tuned for particular uses. For example, liquid is a </a:t>
            </a:r>
            <a:r>
              <a:rPr lang="en-US" sz="1200" b="0" i="0" kern="1200" dirty="0" err="1">
                <a:solidFill>
                  <a:schemeClr val="tx1"/>
                </a:solidFill>
                <a:latin typeface="+mn-lt"/>
                <a:ea typeface="+mn-ea"/>
                <a:cs typeface="+mn-cs"/>
              </a:rPr>
              <a:t>sidechain</a:t>
            </a:r>
            <a:r>
              <a:rPr lang="en-US" sz="1200" b="0" i="0" kern="1200" dirty="0">
                <a:solidFill>
                  <a:schemeClr val="tx1"/>
                </a:solidFill>
                <a:latin typeface="+mn-lt"/>
                <a:ea typeface="+mn-ea"/>
                <a:cs typeface="+mn-cs"/>
              </a:rPr>
              <a:t>, an </a:t>
            </a:r>
            <a:r>
              <a:rPr lang="en-US" sz="1200" b="0" i="0" kern="1200" dirty="0" err="1">
                <a:solidFill>
                  <a:schemeClr val="tx1"/>
                </a:solidFill>
                <a:latin typeface="+mn-lt"/>
                <a:ea typeface="+mn-ea"/>
                <a:cs typeface="+mn-cs"/>
              </a:rPr>
              <a:t>altchain</a:t>
            </a:r>
            <a:r>
              <a:rPr lang="en-US" sz="1200" b="0" i="0" kern="1200" dirty="0">
                <a:solidFill>
                  <a:schemeClr val="tx1"/>
                </a:solidFill>
                <a:latin typeface="+mn-lt"/>
                <a:ea typeface="+mn-ea"/>
                <a:cs typeface="+mn-cs"/>
              </a:rPr>
              <a:t> that is pegged to the Bitcoin blockchain and it's designed to facilitate </a:t>
            </a:r>
            <a:r>
              <a:rPr lang="en-US" sz="1200" b="1" i="0" kern="1200" dirty="0">
                <a:solidFill>
                  <a:schemeClr val="tx1"/>
                </a:solidFill>
                <a:latin typeface="+mn-lt"/>
                <a:ea typeface="+mn-ea"/>
                <a:cs typeface="+mn-cs"/>
              </a:rPr>
              <a:t>rapid transfers among a small number of Bitcoin exchanges and brokers</a:t>
            </a:r>
            <a:r>
              <a:rPr lang="en-US" sz="1200" b="0" i="0" kern="1200" dirty="0">
                <a:solidFill>
                  <a:schemeClr val="tx1"/>
                </a:solidFill>
                <a:latin typeface="+mn-lt"/>
                <a:ea typeface="+mn-ea"/>
                <a:cs typeface="+mn-cs"/>
              </a:rPr>
              <a:t>. It avoids latencies of conducting transactions on the core Bitcoin blockchain. Three, an </a:t>
            </a:r>
            <a:r>
              <a:rPr lang="en-US" sz="1200" b="0" i="0" kern="1200" dirty="0" err="1">
                <a:solidFill>
                  <a:schemeClr val="tx1"/>
                </a:solidFill>
                <a:latin typeface="+mn-lt"/>
                <a:ea typeface="+mn-ea"/>
                <a:cs typeface="+mn-cs"/>
              </a:rPr>
              <a:t>altchain</a:t>
            </a:r>
            <a:r>
              <a:rPr lang="en-US" sz="1200" b="0" i="0" kern="1200" dirty="0">
                <a:solidFill>
                  <a:schemeClr val="tx1"/>
                </a:solidFill>
                <a:latin typeface="+mn-lt"/>
                <a:ea typeface="+mn-ea"/>
                <a:cs typeface="+mn-cs"/>
              </a:rPr>
              <a:t> may be used to exercise greater control over Bitcoin transactions. It could, for example, require proof that a wallet is owned by a verified institution before allowing it to receive funds.</a:t>
            </a:r>
          </a:p>
          <a:p>
            <a:pPr fontAlgn="base"/>
            <a:r>
              <a:rPr lang="en-US" sz="1200" b="0" i="0" kern="1200" dirty="0">
                <a:solidFill>
                  <a:schemeClr val="tx1"/>
                </a:solidFill>
                <a:latin typeface="+mn-lt"/>
                <a:ea typeface="+mn-ea"/>
                <a:cs typeface="+mn-cs"/>
              </a:rPr>
              <a:t>And finally, four, an </a:t>
            </a:r>
            <a:r>
              <a:rPr lang="en-US" sz="1200" b="0" i="0" kern="1200" dirty="0" err="1">
                <a:solidFill>
                  <a:schemeClr val="tx1"/>
                </a:solidFill>
                <a:latin typeface="+mn-lt"/>
                <a:ea typeface="+mn-ea"/>
                <a:cs typeface="+mn-cs"/>
              </a:rPr>
              <a:t>altchain</a:t>
            </a:r>
            <a:r>
              <a:rPr lang="en-US" sz="1200" b="0" i="0" kern="1200" dirty="0">
                <a:solidFill>
                  <a:schemeClr val="tx1"/>
                </a:solidFill>
                <a:latin typeface="+mn-lt"/>
                <a:ea typeface="+mn-ea"/>
                <a:cs typeface="+mn-cs"/>
              </a:rPr>
              <a:t> can be used to provide privacy that goes above and beyond those inherent to Bitcoin. For example, transactions could be hidden from public view to prevent discovery of trade secrets.</a:t>
            </a:r>
          </a:p>
          <a:p>
            <a:pPr fontAlgn="base"/>
            <a:endParaRPr lang="en-US" sz="1200" b="1" i="0" kern="1200" dirty="0">
              <a:solidFill>
                <a:schemeClr val="tx1"/>
              </a:solidFill>
              <a:latin typeface="+mn-lt"/>
              <a:ea typeface="+mn-ea"/>
              <a:cs typeface="+mn-cs"/>
            </a:endParaRPr>
          </a:p>
          <a:p>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48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50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sz="1200" b="0" i="0" kern="1200" dirty="0">
                <a:solidFill>
                  <a:schemeClr val="tx1"/>
                </a:solidFill>
                <a:latin typeface="+mn-lt"/>
                <a:ea typeface="+mn-ea"/>
                <a:cs typeface="+mn-cs"/>
              </a:rPr>
              <a:t>  ICOs, which have shown so much promise for fundraising may </a:t>
            </a:r>
          </a:p>
          <a:p>
            <a:r>
              <a:rPr lang="en-US" sz="1200" b="0" i="0" kern="1200" dirty="0">
                <a:solidFill>
                  <a:schemeClr val="tx1"/>
                </a:solidFill>
                <a:latin typeface="+mn-lt"/>
                <a:ea typeface="+mn-ea"/>
                <a:cs typeface="+mn-cs"/>
              </a:rPr>
              <a:t>1/ not survive future regulation</a:t>
            </a:r>
          </a:p>
          <a:p>
            <a:r>
              <a:rPr lang="en-US" sz="1200" b="0" i="0" kern="1200" dirty="0">
                <a:solidFill>
                  <a:schemeClr val="tx1"/>
                </a:solidFill>
                <a:latin typeface="+mn-lt"/>
                <a:ea typeface="+mn-ea"/>
                <a:cs typeface="+mn-cs"/>
              </a:rPr>
              <a:t>2/ or at best, might be constrained in their optimal potential.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3/</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the rigor and trust of Bitcoin and </a:t>
            </a:r>
            <a:r>
              <a:rPr lang="en-US" sz="1200" b="0" i="0" kern="1200" dirty="0" err="1">
                <a:solidFill>
                  <a:schemeClr val="tx1"/>
                </a:solidFill>
                <a:latin typeface="+mn-lt"/>
                <a:ea typeface="+mn-ea"/>
                <a:cs typeface="+mn-cs"/>
              </a:rPr>
              <a:t>Ethereum</a:t>
            </a:r>
            <a:r>
              <a:rPr lang="en-US" sz="1200" b="0" i="0" kern="1200" dirty="0">
                <a:solidFill>
                  <a:schemeClr val="tx1"/>
                </a:solidFill>
                <a:latin typeface="+mn-lt"/>
                <a:ea typeface="+mn-ea"/>
                <a:cs typeface="+mn-cs"/>
              </a:rPr>
              <a:t> will likely dominate.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mn-lt"/>
                <a:ea typeface="+mn-ea"/>
                <a:cs typeface="+mn-cs"/>
              </a:rPr>
              <a:t>Scalability</a:t>
            </a:r>
            <a:r>
              <a:rPr lang="en-US" sz="1200" b="1" i="0" kern="1200" baseline="0" dirty="0">
                <a:solidFill>
                  <a:schemeClr val="tx1"/>
                </a:solidFill>
                <a:latin typeface="+mn-lt"/>
                <a:ea typeface="+mn-ea"/>
                <a:cs typeface="+mn-cs"/>
              </a:rPr>
              <a:t> is </a:t>
            </a:r>
            <a:r>
              <a:rPr lang="en-US" sz="1200" b="1" i="0" kern="1200" baseline="0" dirty="0" err="1">
                <a:solidFill>
                  <a:schemeClr val="tx1"/>
                </a:solidFill>
                <a:latin typeface="+mn-lt"/>
                <a:ea typeface="+mn-ea"/>
                <a:cs typeface="+mn-cs"/>
              </a:rPr>
              <a:t>japardise</a:t>
            </a:r>
            <a:r>
              <a:rPr lang="en-US" sz="1200" b="1" i="0" kern="1200" baseline="0" dirty="0">
                <a:solidFill>
                  <a:schemeClr val="tx1"/>
                </a:solidFill>
                <a:latin typeface="+mn-lt"/>
                <a:ea typeface="+mn-ea"/>
                <a:cs typeface="+mn-cs"/>
              </a:rPr>
              <a:t> because every peer needs to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latin typeface="+mn-lt"/>
                <a:ea typeface="+mn-ea"/>
                <a:cs typeface="+mn-cs"/>
              </a:rPr>
              <a:t>1/ run every transaction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latin typeface="+mn-lt"/>
                <a:ea typeface="+mn-ea"/>
                <a:cs typeface="+mn-cs"/>
              </a:rPr>
              <a:t>2/ maintain the ledger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latin typeface="+mn-lt"/>
                <a:ea typeface="+mn-ea"/>
                <a:cs typeface="+mn-cs"/>
              </a:rPr>
              <a:t>3/ run consensus</a:t>
            </a:r>
            <a:endParaRPr lang="en-US" sz="1200" b="0" i="0" kern="1200" dirty="0">
              <a:solidFill>
                <a:schemeClr val="tx1"/>
              </a:solidFill>
              <a:latin typeface="+mn-lt"/>
              <a:ea typeface="+mn-ea"/>
              <a:cs typeface="+mn-cs"/>
            </a:endParaRPr>
          </a:p>
          <a:p>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53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54</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55</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he-IL" dirty="0" err="1"/>
              <a:t>יוזף</a:t>
            </a:r>
            <a:endParaRPr lang="he-IL" dirty="0"/>
          </a:p>
          <a:p>
            <a:r>
              <a:rPr lang="he-IL" dirty="0"/>
              <a:t>פרנץ ואווה</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אבל גם בעולם</a:t>
            </a:r>
            <a:r>
              <a:rPr lang="he-IL" baseline="0" dirty="0"/>
              <a:t> הדיגיטלי אנו תלויים במסגרת מצומצמת יותר של חברות וכאן האפקט הוא אפילו יותר חמור</a:t>
            </a:r>
          </a:p>
          <a:p>
            <a:pPr algn="r" rtl="1"/>
            <a:endParaRPr lang="he-IL" baseline="0" dirty="0"/>
          </a:p>
          <a:p>
            <a:pPr algn="r" rtl="1"/>
            <a:r>
              <a:rPr lang="he-IL" dirty="0"/>
              <a:t>היקף</a:t>
            </a:r>
            <a:r>
              <a:rPr lang="he-IL" baseline="0" dirty="0"/>
              <a:t> המכירות ב </a:t>
            </a:r>
            <a:r>
              <a:rPr lang="en-US" baseline="0" dirty="0"/>
              <a:t>E</a:t>
            </a:r>
            <a:r>
              <a:rPr lang="he-IL" baseline="0" dirty="0"/>
              <a:t>_</a:t>
            </a:r>
            <a:r>
              <a:rPr lang="en-US" baseline="0" dirty="0"/>
              <a:t>COMMERCE</a:t>
            </a:r>
            <a:r>
              <a:rPr lang="he-IL" baseline="0" dirty="0"/>
              <a:t> גדל בהתמדה כל הזמן </a:t>
            </a:r>
          </a:p>
          <a:p>
            <a:pPr algn="r" rtl="1"/>
            <a:r>
              <a:rPr lang="he-IL" baseline="0" dirty="0"/>
              <a:t>כולנו מחכים להזמנות מחו"ל זמן רב בשל עומס במכס וברשויות הדואר</a:t>
            </a:r>
          </a:p>
          <a:p>
            <a:pPr algn="r" rtl="1"/>
            <a:r>
              <a:rPr lang="he-IL" baseline="0" dirty="0" err="1"/>
              <a:t>אמאזון</a:t>
            </a:r>
            <a:r>
              <a:rPr lang="he-IL" baseline="0" dirty="0"/>
              <a:t> </a:t>
            </a:r>
            <a:r>
              <a:rPr lang="he-IL" baseline="0" dirty="0" err="1"/>
              <a:t>ואליבאבא</a:t>
            </a:r>
            <a:r>
              <a:rPr lang="he-IL" baseline="0" dirty="0"/>
              <a:t> מחזיקים ביותר מ 700 מליון קונים בשגרה. אפילו יותר מהרשתות הקמעונאיות הפיזיות</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4</a:t>
            </a:fld>
            <a:endParaRPr lang="en-US"/>
          </a:p>
        </p:txBody>
      </p:sp>
    </p:spTree>
    <p:extLst>
      <p:ext uri="{BB962C8B-B14F-4D97-AF65-F5344CB8AC3E}">
        <p14:creationId xmlns:p14="http://schemas.microsoft.com/office/powerpoint/2010/main" val="2127836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Only vegetarian</a:t>
            </a:r>
            <a:r>
              <a:rPr lang="en-US" baseline="0" dirty="0"/>
              <a:t> food at school, no alcohol</a:t>
            </a:r>
          </a:p>
          <a:p>
            <a:r>
              <a:rPr lang="en-US" baseline="0" dirty="0"/>
              <a:t>New pair of jeans and nothing else</a:t>
            </a:r>
          </a:p>
          <a:p>
            <a:r>
              <a:rPr lang="en-US" baseline="0" dirty="0"/>
              <a:t>Entertainment – up to some limit</a:t>
            </a:r>
          </a:p>
          <a:p>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he-IL" dirty="0"/>
              <a:t>המדינה היא ההורים</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אחת הדרכים כדי לקדם את הקליטה של רעיון</a:t>
            </a:r>
            <a:r>
              <a:rPr lang="he-IL" baseline="0" dirty="0"/>
              <a:t> הכסף החכם הוא ע"י קידום </a:t>
            </a:r>
            <a:r>
              <a:rPr lang="he-IL" baseline="0" dirty="0" err="1"/>
              <a:t>אגנדות</a:t>
            </a:r>
            <a:r>
              <a:rPr lang="he-IL" baseline="0" dirty="0"/>
              <a:t> שחשובות לציבור </a:t>
            </a:r>
          </a:p>
          <a:p>
            <a:pPr algn="r" rtl="1"/>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61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he-IL" dirty="0"/>
              <a:t>לא תמיד קל לייצר הסכמה על תנאי החוזה</a:t>
            </a:r>
          </a:p>
          <a:p>
            <a:r>
              <a:rPr lang="en-US" dirty="0"/>
              <a:t>Public debate</a:t>
            </a:r>
            <a:r>
              <a:rPr lang="en-US" baseline="0" dirty="0"/>
              <a:t> concerning technical, organizational, social and ethical issues</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כסף</a:t>
            </a:r>
            <a:r>
              <a:rPr lang="he-IL" baseline="0" dirty="0"/>
              <a:t> חכם ייעשה שימוש גם באמצעות ממשלות, ארגונים פיננסיים, ארגונים עסקיים, סוכנויות, סוחרים, פוליטיקאים, ציבור </a:t>
            </a:r>
            <a:r>
              <a:rPr lang="he-IL" baseline="0" dirty="0" err="1"/>
              <a:t>וכו</a:t>
            </a:r>
            <a:r>
              <a:rPr lang="he-IL" baseline="0" dirty="0"/>
              <a:t>' ולכן מעורבים שחקנים רבים באירוע. לשחקנים אלו יש מקום שונה בעקומת הקליטה.</a:t>
            </a:r>
            <a:endParaRPr lang="he-IL" dirty="0"/>
          </a:p>
          <a:p>
            <a:pPr algn="r" rtl="1"/>
            <a:r>
              <a:rPr lang="he-IL" dirty="0"/>
              <a:t>צריך</a:t>
            </a:r>
            <a:r>
              <a:rPr lang="he-IL" baseline="0" dirty="0"/>
              <a:t> לדעת לתת מענה למגוון אנשים שונים כי הקליטה של היכולות נעשית בנק' שונות – נדרש לתמוך בתהליך חדש במקביל לתמיכה ב </a:t>
            </a:r>
            <a:r>
              <a:rPr lang="en-US" baseline="0" dirty="0"/>
              <a:t>LEGACY</a:t>
            </a:r>
            <a:endParaRPr lang="he-IL" baseline="0" dirty="0"/>
          </a:p>
          <a:p>
            <a:pPr algn="r" rtl="1"/>
            <a:r>
              <a:rPr lang="he-IL" baseline="0" dirty="0"/>
              <a:t>טרם ברור מה מידת האמון שכל קבוצה תייצר אל מול הטכנולוגיה החדשה</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63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Mainly processing of contract regulated payment and seem clearly implementable</a:t>
            </a:r>
            <a:r>
              <a:rPr lang="en-US" baseline="0" dirty="0"/>
              <a:t> using self executing contract and </a:t>
            </a:r>
            <a:r>
              <a:rPr lang="en-US" baseline="0" dirty="0" err="1"/>
              <a:t>cryptocurrency</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5</a:t>
            </a:fld>
            <a:endParaRPr lang="en-US"/>
          </a:p>
        </p:txBody>
      </p:sp>
    </p:spTree>
    <p:extLst>
      <p:ext uri="{BB962C8B-B14F-4D97-AF65-F5344CB8AC3E}">
        <p14:creationId xmlns:p14="http://schemas.microsoft.com/office/powerpoint/2010/main" val="35983847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Can be based</a:t>
            </a:r>
            <a:r>
              <a:rPr lang="en-US" baseline="0" dirty="0"/>
              <a:t> on the highly on developed actuarial mathematics in the </a:t>
            </a:r>
            <a:r>
              <a:rPr lang="en-US" baseline="0" dirty="0" err="1"/>
              <a:t>scandinavian</a:t>
            </a:r>
            <a:r>
              <a:rPr lang="en-US" baseline="0" dirty="0"/>
              <a:t>/</a:t>
            </a:r>
            <a:r>
              <a:rPr lang="en-US" baseline="0" dirty="0" err="1"/>
              <a:t>german</a:t>
            </a:r>
            <a:r>
              <a:rPr lang="en-US" baseline="0" dirty="0"/>
              <a:t> tradition formalized with </a:t>
            </a:r>
            <a:r>
              <a:rPr lang="en-US" baseline="0" dirty="0" err="1"/>
              <a:t>stochasic</a:t>
            </a:r>
            <a:r>
              <a:rPr lang="en-US" baseline="0" dirty="0"/>
              <a:t> state models</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DAO</a:t>
            </a:r>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It</a:t>
            </a:r>
            <a:r>
              <a:rPr lang="en-US" baseline="0" dirty="0"/>
              <a:t> depends on insurance related life status and events being reported in trustworthy and automated way so that self executing contract can act on them</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Can be performed</a:t>
            </a:r>
            <a:r>
              <a:rPr lang="en-US" baseline="0" dirty="0"/>
              <a:t> in  a domain specific language that is then used in constraining the investment decisions (e) so the asset composition matches the expected obligation </a:t>
            </a:r>
          </a:p>
          <a:p>
            <a:r>
              <a:rPr lang="he-IL" baseline="0" dirty="0"/>
              <a:t>יכול להיות בין מדינתי ולא רק לוקאלי למדינה מסוימת</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71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בת</a:t>
            </a:r>
            <a:r>
              <a:rPr lang="he-IL" baseline="0" dirty="0"/>
              <a:t> 25 תפרוש בשנת 2060 וצפויה לקבל תשלומים עד 2085 או אפילו יותר</a:t>
            </a:r>
          </a:p>
          <a:p>
            <a:pPr algn="r" rtl="1"/>
            <a:r>
              <a:rPr lang="he-IL" baseline="0" dirty="0"/>
              <a:t>איזו סיבה יש לה לסמוך על קרן פנסיה אוטונומית שתעמוד בכלל ההתחייבויות שהוזכרו לעיל ? </a:t>
            </a:r>
          </a:p>
          <a:p>
            <a:pPr algn="r" rtl="1"/>
            <a:r>
              <a:rPr lang="he-IL" b="1" baseline="0" dirty="0"/>
              <a:t>ברור שרגולציה ממשלתית חייבת להתקיים כמו גם אמון בטכנולוגיה כדי לקיים את היכולת הזו</a:t>
            </a:r>
          </a:p>
          <a:p>
            <a:pPr algn="r" rtl="1"/>
            <a:r>
              <a:rPr lang="he-IL" b="1" baseline="0" dirty="0"/>
              <a:t>קרנות פנסיה בעולם עומדות בתנאי רגולציה גם של המדינה עצמה וגם של הקהילה הבין לאומית (למשל איחוד אירופי) כדי לוודא יכולת מענה לצורך בהמשך קיום של הפרט בעת פרישה</a:t>
            </a:r>
            <a:endParaRPr lang="en-US" b="1"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b="1" baseline="0" dirty="0"/>
              <a:t>קרנות פנסיה בעולם עומדות בתנאי רגולציה גם של המדינה עצמה וגם של הקהילה הבין לאומית (למשל איחוד אירופי) כדי לוודא יכולת מענה לצורך בהמשך קיום של הפרט בעת פרישה</a:t>
            </a:r>
            <a:endParaRPr lang="en-US" b="1" baseline="0" dirty="0"/>
          </a:p>
          <a:p>
            <a:pPr algn="r" rtl="1"/>
            <a:r>
              <a:rPr lang="he-IL" b="1" baseline="0" dirty="0"/>
              <a:t>לכן קרנות הפנסיה </a:t>
            </a:r>
            <a:r>
              <a:rPr lang="he-IL" b="1" baseline="0" dirty="0" err="1"/>
              <a:t>האוטנומיות</a:t>
            </a:r>
            <a:r>
              <a:rPr lang="he-IL" b="1" baseline="0" dirty="0"/>
              <a:t> חייבות להיות </a:t>
            </a:r>
            <a:r>
              <a:rPr lang="en-US" b="1" baseline="0" dirty="0"/>
              <a:t>CERTIFIED BY THE GOVERNMENT</a:t>
            </a:r>
            <a:endParaRPr lang="en-US" b="1"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Complex and fragmented industry</a:t>
            </a:r>
          </a:p>
          <a:p>
            <a:r>
              <a:rPr lang="en-US" sz="1200" b="0" i="0" kern="1200" dirty="0">
                <a:solidFill>
                  <a:schemeClr val="tx1"/>
                </a:solidFill>
                <a:latin typeface="+mn-lt"/>
                <a:ea typeface="+mn-ea"/>
                <a:cs typeface="+mn-cs"/>
              </a:rPr>
              <a:t>21413 TEU - </a:t>
            </a:r>
            <a:r>
              <a:rPr lang="en-US" sz="1200" b="1" i="0" kern="1200" dirty="0">
                <a:solidFill>
                  <a:schemeClr val="tx1"/>
                </a:solidFill>
                <a:latin typeface="+mn-lt"/>
                <a:ea typeface="+mn-ea"/>
                <a:cs typeface="+mn-cs"/>
              </a:rPr>
              <a:t>twenty-foot equivalent unit – 20feet</a:t>
            </a:r>
            <a:r>
              <a:rPr lang="en-US" sz="1200" b="1" i="0" kern="1200" baseline="0" dirty="0">
                <a:solidFill>
                  <a:schemeClr val="tx1"/>
                </a:solidFill>
                <a:latin typeface="+mn-lt"/>
                <a:ea typeface="+mn-ea"/>
                <a:cs typeface="+mn-cs"/>
              </a:rPr>
              <a:t> container</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היקף</a:t>
            </a:r>
            <a:r>
              <a:rPr lang="he-IL" baseline="0" dirty="0"/>
              <a:t> התוכן המנוהל ברשת הינו עצום</a:t>
            </a:r>
          </a:p>
          <a:p>
            <a:pPr algn="r" rtl="1"/>
            <a:r>
              <a:rPr lang="he-IL" baseline="0" dirty="0" err="1"/>
              <a:t>פייסבוק</a:t>
            </a:r>
            <a:r>
              <a:rPr lang="he-IL" baseline="0" dirty="0"/>
              <a:t> מנהל כ  2.5 </a:t>
            </a:r>
            <a:r>
              <a:rPr lang="he-IL" baseline="0" dirty="0" err="1"/>
              <a:t>מליארד</a:t>
            </a:r>
            <a:r>
              <a:rPr lang="he-IL" baseline="0" dirty="0"/>
              <a:t> משתמשים מדי חודש כאשר כמעט 2 </a:t>
            </a:r>
            <a:r>
              <a:rPr lang="he-IL" baseline="0" dirty="0" err="1"/>
              <a:t>מליארד</a:t>
            </a:r>
            <a:r>
              <a:rPr lang="he-IL" baseline="0" dirty="0"/>
              <a:t> מהם נכנסים בכל יום לאפליקציה</a:t>
            </a:r>
          </a:p>
          <a:p>
            <a:pPr algn="r" rtl="1"/>
            <a:r>
              <a:rPr lang="he-IL" baseline="0" dirty="0" err="1"/>
              <a:t>פייסבוק</a:t>
            </a:r>
            <a:r>
              <a:rPr lang="he-IL" baseline="0" dirty="0"/>
              <a:t> רכשו את </a:t>
            </a:r>
            <a:r>
              <a:rPr lang="he-IL" baseline="0" dirty="0" err="1"/>
              <a:t>וואטסאפ</a:t>
            </a:r>
            <a:r>
              <a:rPr lang="he-IL" baseline="0" dirty="0"/>
              <a:t> ולאחר הרכישה הרשת הזו מהווה פי 6 מהרשת החברתית הבאה אחריה</a:t>
            </a:r>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6</a:t>
            </a:fld>
            <a:endParaRPr lang="en-US"/>
          </a:p>
        </p:txBody>
      </p:sp>
    </p:spTree>
    <p:extLst>
      <p:ext uri="{BB962C8B-B14F-4D97-AF65-F5344CB8AC3E}">
        <p14:creationId xmlns:p14="http://schemas.microsoft.com/office/powerpoint/2010/main" val="3061894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Intermodal transportation is a</a:t>
            </a:r>
            <a:r>
              <a:rPr lang="en-US" baseline="0" dirty="0"/>
              <a:t> c</a:t>
            </a:r>
            <a:r>
              <a:rPr lang="en-US" dirty="0"/>
              <a:t>omplex and fragmented industry</a:t>
            </a:r>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http://slideplayer.com/slide/5803386/</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International trade is the exchange of goods and services across international boundaries or territories. I</a:t>
            </a:r>
          </a:p>
          <a:p>
            <a:r>
              <a:rPr lang="en-US" sz="1200" b="0" i="0" kern="1200" dirty="0">
                <a:solidFill>
                  <a:schemeClr val="tx1"/>
                </a:solidFill>
                <a:latin typeface="+mn-lt"/>
                <a:ea typeface="+mn-ea"/>
                <a:cs typeface="+mn-cs"/>
              </a:rPr>
              <a:t>While international trade has been present throughout much of history its </a:t>
            </a:r>
            <a:r>
              <a:rPr lang="en-US" sz="1200" b="1" i="0" kern="1200" dirty="0">
                <a:solidFill>
                  <a:schemeClr val="tx1"/>
                </a:solidFill>
                <a:latin typeface="+mn-lt"/>
                <a:ea typeface="+mn-ea"/>
                <a:cs typeface="+mn-cs"/>
              </a:rPr>
              <a:t>economic, social, and political importance has been on the rise in recent centuries</a:t>
            </a:r>
            <a:r>
              <a:rPr lang="en-US" sz="1200" b="0" i="0" kern="1200" baseline="0" dirty="0">
                <a:solidFill>
                  <a:schemeClr val="tx1"/>
                </a:solidFill>
                <a:latin typeface="+mn-lt"/>
                <a:ea typeface="+mn-ea"/>
                <a:cs typeface="+mn-cs"/>
              </a:rPr>
              <a:t> due to </a:t>
            </a:r>
          </a:p>
          <a:p>
            <a:r>
              <a:rPr lang="en-US" sz="1200" b="0" i="0" kern="1200" baseline="0" dirty="0">
                <a:solidFill>
                  <a:schemeClr val="tx1"/>
                </a:solidFill>
                <a:latin typeface="+mn-lt"/>
                <a:ea typeface="+mn-ea"/>
                <a:cs typeface="+mn-cs"/>
              </a:rPr>
              <a:t>1/ </a:t>
            </a:r>
            <a:r>
              <a:rPr lang="en-US" sz="1200" b="0" i="0" kern="1200" dirty="0">
                <a:solidFill>
                  <a:schemeClr val="tx1"/>
                </a:solidFill>
                <a:latin typeface="+mn-lt"/>
                <a:ea typeface="+mn-ea"/>
                <a:cs typeface="+mn-cs"/>
              </a:rPr>
              <a:t>Industrialization, </a:t>
            </a:r>
          </a:p>
          <a:p>
            <a:r>
              <a:rPr lang="en-US" sz="1200" b="0" i="0" kern="1200" dirty="0">
                <a:solidFill>
                  <a:schemeClr val="tx1"/>
                </a:solidFill>
                <a:latin typeface="+mn-lt"/>
                <a:ea typeface="+mn-ea"/>
                <a:cs typeface="+mn-cs"/>
              </a:rPr>
              <a:t>2/</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advanced transportation, </a:t>
            </a:r>
          </a:p>
          <a:p>
            <a:r>
              <a:rPr lang="en-US" sz="1200" b="0" i="0" kern="1200" dirty="0">
                <a:solidFill>
                  <a:schemeClr val="tx1"/>
                </a:solidFill>
                <a:latin typeface="+mn-lt"/>
                <a:ea typeface="+mn-ea"/>
                <a:cs typeface="+mn-cs"/>
              </a:rPr>
              <a:t>3/ globalization, </a:t>
            </a:r>
          </a:p>
          <a:p>
            <a:r>
              <a:rPr lang="en-US" sz="1200" b="0" i="0" kern="1200" dirty="0">
                <a:solidFill>
                  <a:schemeClr val="tx1"/>
                </a:solidFill>
                <a:latin typeface="+mn-lt"/>
                <a:ea typeface="+mn-ea"/>
                <a:cs typeface="+mn-cs"/>
              </a:rPr>
              <a:t>4/ multinational corporations, and </a:t>
            </a:r>
          </a:p>
          <a:p>
            <a:r>
              <a:rPr lang="en-US" sz="1200" b="0" i="0" kern="1200" dirty="0">
                <a:solidFill>
                  <a:schemeClr val="tx1"/>
                </a:solidFill>
                <a:latin typeface="+mn-lt"/>
                <a:ea typeface="+mn-ea"/>
                <a:cs typeface="+mn-cs"/>
              </a:rPr>
              <a:t>5/ outsourcing </a:t>
            </a:r>
          </a:p>
          <a:p>
            <a:r>
              <a:rPr lang="en-US" sz="1200" b="0" i="0" kern="1200" dirty="0">
                <a:solidFill>
                  <a:schemeClr val="tx1"/>
                </a:solidFill>
                <a:latin typeface="+mn-lt"/>
                <a:ea typeface="+mn-ea"/>
                <a:cs typeface="+mn-cs"/>
              </a:rPr>
              <a:t>are all having a major impact. </a:t>
            </a:r>
          </a:p>
          <a:p>
            <a:r>
              <a:rPr lang="en-US" sz="1200" b="0" i="0" kern="1200" dirty="0">
                <a:solidFill>
                  <a:schemeClr val="tx1"/>
                </a:solidFill>
                <a:latin typeface="+mn-lt"/>
                <a:ea typeface="+mn-ea"/>
                <a:cs typeface="+mn-cs"/>
              </a:rPr>
              <a:t>Increasing international trade is basic to globalization</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79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sz="1200" b="1" i="1" kern="1200" dirty="0">
                <a:solidFill>
                  <a:schemeClr val="tx1"/>
                </a:solidFill>
                <a:latin typeface="+mn-lt"/>
                <a:ea typeface="+mn-ea"/>
                <a:cs typeface="+mn-cs"/>
              </a:rPr>
              <a:t>World exports of goods and services reached nearly 24</a:t>
            </a:r>
            <a:r>
              <a:rPr lang="en-US" sz="1200" b="1" i="1" kern="1200" baseline="0" dirty="0">
                <a:solidFill>
                  <a:schemeClr val="tx1"/>
                </a:solidFill>
                <a:latin typeface="+mn-lt"/>
                <a:ea typeface="+mn-ea"/>
                <a:cs typeface="+mn-cs"/>
              </a:rPr>
              <a:t>USD</a:t>
            </a:r>
            <a:r>
              <a:rPr lang="en-US" sz="1200" b="1" i="1" kern="1200" dirty="0">
                <a:solidFill>
                  <a:schemeClr val="tx1"/>
                </a:solidFill>
                <a:latin typeface="+mn-lt"/>
                <a:ea typeface="+mn-ea"/>
                <a:cs typeface="+mn-cs"/>
              </a:rPr>
              <a:t> trillion in 2016</a:t>
            </a:r>
            <a:r>
              <a:rPr lang="he-IL" sz="1200" b="1" i="1" kern="1200" dirty="0">
                <a:solidFill>
                  <a:schemeClr val="tx1"/>
                </a:solidFill>
                <a:latin typeface="+mn-lt"/>
                <a:ea typeface="+mn-ea"/>
                <a:cs typeface="+mn-cs"/>
              </a:rPr>
              <a:t> </a:t>
            </a:r>
            <a:r>
              <a:rPr lang="en-US" sz="1200" b="1" i="1" kern="1200" dirty="0">
                <a:solidFill>
                  <a:schemeClr val="tx1"/>
                </a:solidFill>
                <a:latin typeface="+mn-lt"/>
                <a:ea typeface="+mn-ea"/>
                <a:cs typeface="+mn-cs"/>
              </a:rPr>
              <a:t>between</a:t>
            </a:r>
            <a:r>
              <a:rPr lang="en-US" sz="1200" b="1" i="1" kern="1200" baseline="0" dirty="0">
                <a:solidFill>
                  <a:schemeClr val="tx1"/>
                </a:solidFill>
                <a:latin typeface="+mn-lt"/>
                <a:ea typeface="+mn-ea"/>
                <a:cs typeface="+mn-cs"/>
              </a:rPr>
              <a:t> unknown  and </a:t>
            </a:r>
            <a:r>
              <a:rPr lang="en-US" sz="1200" b="1" i="1" kern="1200" baseline="0" dirty="0" err="1">
                <a:solidFill>
                  <a:schemeClr val="tx1"/>
                </a:solidFill>
                <a:latin typeface="+mn-lt"/>
                <a:ea typeface="+mn-ea"/>
                <a:cs typeface="+mn-cs"/>
              </a:rPr>
              <a:t>untrusted</a:t>
            </a:r>
            <a:r>
              <a:rPr lang="en-US" sz="1200" b="1" i="1" kern="1200" baseline="0" dirty="0">
                <a:solidFill>
                  <a:schemeClr val="tx1"/>
                </a:solidFill>
                <a:latin typeface="+mn-lt"/>
                <a:ea typeface="+mn-ea"/>
                <a:cs typeface="+mn-cs"/>
              </a:rPr>
              <a:t> 3</a:t>
            </a:r>
            <a:r>
              <a:rPr lang="en-US" sz="1200" b="1" i="1" kern="1200" baseline="30000" dirty="0">
                <a:solidFill>
                  <a:schemeClr val="tx1"/>
                </a:solidFill>
                <a:latin typeface="+mn-lt"/>
                <a:ea typeface="+mn-ea"/>
                <a:cs typeface="+mn-cs"/>
              </a:rPr>
              <a:t>rd</a:t>
            </a:r>
            <a:r>
              <a:rPr lang="en-US" sz="1200" b="1" i="1" kern="1200" baseline="0" dirty="0">
                <a:solidFill>
                  <a:schemeClr val="tx1"/>
                </a:solidFill>
                <a:latin typeface="+mn-lt"/>
                <a:ea typeface="+mn-ea"/>
                <a:cs typeface="+mn-cs"/>
              </a:rPr>
              <a:t> parties</a:t>
            </a:r>
            <a:endParaRPr lang="he-IL" sz="1200" b="1" i="1" kern="1200" baseline="0" dirty="0">
              <a:solidFill>
                <a:schemeClr val="tx1"/>
              </a:solidFill>
              <a:latin typeface="+mn-lt"/>
              <a:ea typeface="+mn-ea"/>
              <a:cs typeface="+mn-cs"/>
            </a:endParaRPr>
          </a:p>
          <a:p>
            <a:r>
              <a:rPr lang="he-IL" sz="1200" b="1" i="1" kern="1200" baseline="0" dirty="0">
                <a:solidFill>
                  <a:schemeClr val="tx1"/>
                </a:solidFill>
                <a:latin typeface="+mn-lt"/>
                <a:ea typeface="+mn-ea"/>
                <a:cs typeface="+mn-cs"/>
              </a:rPr>
              <a:t>זה מנוע צמיחה מרכזי לכל מדינה שחפצה חיים</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80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mn-lt"/>
                <a:ea typeface="+mn-ea"/>
                <a:cs typeface="+mn-cs"/>
              </a:rPr>
              <a:t>Letters of credit deal in documents, not goods.</a:t>
            </a:r>
          </a:p>
          <a:p>
            <a:r>
              <a:rPr lang="he-IL" sz="1200" b="1" i="0" kern="1200" dirty="0">
                <a:solidFill>
                  <a:schemeClr val="tx1"/>
                </a:solidFill>
                <a:latin typeface="+mn-lt"/>
                <a:ea typeface="+mn-ea"/>
                <a:cs typeface="+mn-cs"/>
              </a:rPr>
              <a:t>כל התייעלות בתהליך</a:t>
            </a:r>
            <a:r>
              <a:rPr lang="he-IL" sz="1200" b="1" i="0" kern="1200" baseline="0" dirty="0">
                <a:solidFill>
                  <a:schemeClr val="tx1"/>
                </a:solidFill>
                <a:latin typeface="+mn-lt"/>
                <a:ea typeface="+mn-ea"/>
                <a:cs typeface="+mn-cs"/>
              </a:rPr>
              <a:t> תשפר משמעותית את הביצועים העסקיים וכפועל יוצא גם את הכלכלה המקומית והעולמית</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The issuing bank's liability to pay and to be reimbursed from its customer becomes absolute upon the completion of the terms and conditions of the letter of credit. Under the provisions of the Uniform Customs and Practice for Documentary Credits, the bank is given a reasonable amount of time after receipt of the documents to honor the draft. </a:t>
            </a:r>
            <a:br>
              <a:rPr lang="en-US" sz="1200" b="0" i="0" kern="1200" dirty="0">
                <a:solidFill>
                  <a:schemeClr val="tx1"/>
                </a:solidFill>
                <a:latin typeface="+mn-lt"/>
                <a:ea typeface="+mn-ea"/>
                <a:cs typeface="+mn-cs"/>
              </a:rPr>
            </a:br>
            <a:endParaRPr lang="en-US" sz="1200" b="0" i="0" kern="1200" dirty="0">
              <a:solidFill>
                <a:schemeClr val="tx1"/>
              </a:solidFill>
              <a:latin typeface="+mn-lt"/>
              <a:ea typeface="+mn-ea"/>
              <a:cs typeface="+mn-cs"/>
            </a:endParaRPr>
          </a:p>
          <a:p>
            <a:r>
              <a:rPr lang="en-US" sz="1200" b="0" i="0" u="none" strike="noStrike" kern="1200" dirty="0">
                <a:solidFill>
                  <a:schemeClr val="tx1"/>
                </a:solidFill>
                <a:effectLst/>
                <a:latin typeface="+mn-lt"/>
                <a:ea typeface="+mn-ea"/>
                <a:cs typeface="+mn-cs"/>
                <a:hlinkClick r:id="rId3" tooltip="The issuing banks role is to provide a guarantee to the seller that if compliant documents are presented, the bank will pay the seller the amount due and to examine the documents, and only pay if these documents comply with the terms and conditions set out in the letter of credit."/>
              </a:rPr>
              <a:t>11</a:t>
            </a:r>
            <a:r>
              <a:rPr lang="en-US" sz="1200" b="0" i="0" kern="1200" dirty="0">
                <a:solidFill>
                  <a:schemeClr val="tx1"/>
                </a:solidFill>
                <a:latin typeface="+mn-lt"/>
                <a:ea typeface="+mn-ea"/>
                <a:cs typeface="+mn-cs"/>
              </a:rPr>
              <a:t> The issuing banks' role is to provide a guarantee to the seller that if compliant documents are presented, the bank will pay the seller the amount due and to examine the documents, and only pay if these documents comply with the terms and conditions set out in the letter of credit. </a:t>
            </a:r>
            <a:br>
              <a:rPr lang="en-US" sz="1200" b="0" i="0" kern="1200" dirty="0">
                <a:solidFill>
                  <a:schemeClr val="tx1"/>
                </a:solidFill>
                <a:latin typeface="+mn-lt"/>
                <a:ea typeface="+mn-ea"/>
                <a:cs typeface="+mn-cs"/>
              </a:rPr>
            </a:br>
            <a:endParaRPr lang="en-US" sz="1200" b="0" i="0" kern="1200" dirty="0">
              <a:solidFill>
                <a:schemeClr val="tx1"/>
              </a:solidFill>
              <a:latin typeface="+mn-lt"/>
              <a:ea typeface="+mn-ea"/>
              <a:cs typeface="+mn-cs"/>
            </a:endParaRPr>
          </a:p>
          <a:p>
            <a:r>
              <a:rPr lang="en-US" sz="1200" b="0" i="0" u="none" strike="noStrike" kern="1200" dirty="0">
                <a:solidFill>
                  <a:schemeClr val="tx1"/>
                </a:solidFill>
                <a:effectLst/>
                <a:latin typeface="+mn-lt"/>
                <a:ea typeface="+mn-ea"/>
                <a:cs typeface="+mn-cs"/>
                <a:hlinkClick r:id="rId4" tooltip="Typically the documents requested will include a commercial invoice, a transport document such as a bill of lading or airway bill and an insurance document; but there are many others."/>
              </a:rPr>
              <a:t>12</a:t>
            </a:r>
            <a:r>
              <a:rPr lang="en-US" sz="1200" b="0" i="0" kern="1200" dirty="0">
                <a:solidFill>
                  <a:schemeClr val="tx1"/>
                </a:solidFill>
                <a:latin typeface="+mn-lt"/>
                <a:ea typeface="+mn-ea"/>
                <a:cs typeface="+mn-cs"/>
              </a:rPr>
              <a:t> Typically the documents requested will include a commercial invoice, a transport document such as a bill of lading or airway bill and an insurance document; but there are many others. </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81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https://transportgeography.org/?page_id=8517</a:t>
            </a:r>
          </a:p>
          <a:p>
            <a:r>
              <a:rPr lang="en-US" dirty="0"/>
              <a:t>https://transportgeography.org/?page_id=1768</a:t>
            </a:r>
          </a:p>
          <a:p>
            <a:r>
              <a:rPr lang="he-IL" dirty="0"/>
              <a:t>סנכרון מידע קריטי בעיקר כאשר</a:t>
            </a:r>
            <a:r>
              <a:rPr lang="he-IL" baseline="0" dirty="0"/>
              <a:t> יש תקלות/עיכובים</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82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83</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en-US" dirty="0"/>
              <a:t>The more </a:t>
            </a:r>
            <a:r>
              <a:rPr lang="en-US" baseline="0" dirty="0"/>
              <a:t>are involved into the process the less inter-organizational trust exists</a:t>
            </a:r>
          </a:p>
          <a:p>
            <a:r>
              <a:rPr lang="en-US" baseline="0" dirty="0"/>
              <a:t>They are </a:t>
            </a:r>
          </a:p>
          <a:p>
            <a:r>
              <a:rPr lang="en-US" baseline="0" dirty="0"/>
              <a:t>1/ based in different countries</a:t>
            </a:r>
          </a:p>
          <a:p>
            <a:r>
              <a:rPr lang="en-US" baseline="0" dirty="0"/>
              <a:t>2/ different legal systems</a:t>
            </a:r>
          </a:p>
          <a:p>
            <a:r>
              <a:rPr lang="en-US" baseline="0" dirty="0"/>
              <a:t>3/ working partners are changed often</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84</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85</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b="1" baseline="0" dirty="0"/>
              <a:t>קרנות פנסיה בעולם עומדות בתנאי רגולציה גם של המדינה עצמה וגם של הקהילה הבין לאומית (למשל איחוד אירופי) כדי לוודא יכולת מענה לצורך בהמשך קיום של הפרט בעת פרישה</a:t>
            </a:r>
            <a:endParaRPr lang="en-US" b="1" baseline="0" dirty="0"/>
          </a:p>
          <a:p>
            <a:pPr algn="r" rtl="1"/>
            <a:r>
              <a:rPr lang="he-IL" b="1" baseline="0" dirty="0"/>
              <a:t>לכן קרנות הפנסיה </a:t>
            </a:r>
            <a:r>
              <a:rPr lang="he-IL" b="1" baseline="0" dirty="0" err="1"/>
              <a:t>האוטנומיות</a:t>
            </a:r>
            <a:r>
              <a:rPr lang="he-IL" b="1" baseline="0" dirty="0"/>
              <a:t> חייבות להיות </a:t>
            </a:r>
            <a:r>
              <a:rPr lang="en-US" b="1" baseline="0" dirty="0"/>
              <a:t>CERTIFIED BY THE GOVERNMENT</a:t>
            </a:r>
            <a:endParaRPr lang="en-US" b="1"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86</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87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אבא שלי עושה</a:t>
            </a:r>
            <a:r>
              <a:rPr lang="he-IL" baseline="0" dirty="0"/>
              <a:t> את כל החיפושים בגוגל</a:t>
            </a:r>
          </a:p>
          <a:p>
            <a:pPr algn="r" rtl="1"/>
            <a:r>
              <a:rPr lang="he-IL" baseline="0" dirty="0"/>
              <a:t>80%</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7</a:t>
            </a:fld>
            <a:endParaRPr lang="en-US"/>
          </a:p>
        </p:txBody>
      </p:sp>
    </p:spTree>
    <p:extLst>
      <p:ext uri="{BB962C8B-B14F-4D97-AF65-F5344CB8AC3E}">
        <p14:creationId xmlns:p14="http://schemas.microsoft.com/office/powerpoint/2010/main" val="11354287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fontScale="92500" lnSpcReduction="20000"/>
          </a:bodyPr>
          <a:lstStyle/>
          <a:p>
            <a:pPr fontAlgn="base"/>
            <a:r>
              <a:rPr lang="en-US" sz="1200" b="0" i="0" kern="1200" dirty="0">
                <a:solidFill>
                  <a:schemeClr val="tx1"/>
                </a:solidFill>
                <a:latin typeface="+mn-lt"/>
                <a:ea typeface="+mn-ea"/>
                <a:cs typeface="+mn-cs"/>
              </a:rPr>
              <a:t>Today,</a:t>
            </a:r>
            <a:r>
              <a:rPr lang="en-US" sz="1200" b="0" i="0" kern="1200" baseline="0" dirty="0">
                <a:solidFill>
                  <a:schemeClr val="tx1"/>
                </a:solidFill>
                <a:latin typeface="+mn-lt"/>
                <a:ea typeface="+mn-ea"/>
                <a:cs typeface="+mn-cs"/>
              </a:rPr>
              <a:t> its </a:t>
            </a:r>
            <a:r>
              <a:rPr lang="en-US" sz="1200" b="0" i="0" kern="1200" dirty="0">
                <a:solidFill>
                  <a:schemeClr val="tx1"/>
                </a:solidFill>
                <a:latin typeface="+mn-lt"/>
                <a:ea typeface="+mn-ea"/>
                <a:cs typeface="+mn-cs"/>
              </a:rPr>
              <a:t> a complex ecosystem that requires extensive trust and intermediaries. </a:t>
            </a:r>
          </a:p>
          <a:p>
            <a:pPr fontAlgn="base"/>
            <a:r>
              <a:rPr lang="en-US" sz="1200" b="0" i="0" kern="1200" dirty="0">
                <a:solidFill>
                  <a:schemeClr val="tx1"/>
                </a:solidFill>
                <a:latin typeface="+mn-lt"/>
                <a:ea typeface="+mn-ea"/>
                <a:cs typeface="+mn-cs"/>
              </a:rPr>
              <a:t>At a basic level, blockchain technology seems well suited to securely recording and storing transactions and thus increasing integrity and trust. In addition, an energy blockchain could provide secure storage of ownership records, in particular in the field of energy certification. </a:t>
            </a:r>
          </a:p>
          <a:p>
            <a:pPr fontAlgn="base"/>
            <a:r>
              <a:rPr lang="en-US" sz="1200" b="1" i="0" kern="1200" dirty="0">
                <a:solidFill>
                  <a:schemeClr val="tx1"/>
                </a:solidFill>
                <a:latin typeface="+mn-lt"/>
                <a:ea typeface="+mn-ea"/>
                <a:cs typeface="+mn-cs"/>
              </a:rPr>
              <a:t>Here are three use cases</a:t>
            </a:r>
            <a:r>
              <a:rPr lang="en-US" sz="1200" b="1" i="0" kern="1200" baseline="0" dirty="0">
                <a:solidFill>
                  <a:schemeClr val="tx1"/>
                </a:solidFill>
                <a:latin typeface="+mn-lt"/>
                <a:ea typeface="+mn-ea"/>
                <a:cs typeface="+mn-cs"/>
              </a:rPr>
              <a:t> for </a:t>
            </a:r>
            <a:r>
              <a:rPr lang="en-US" sz="1200" b="1" i="0" kern="1200" dirty="0">
                <a:solidFill>
                  <a:schemeClr val="tx1"/>
                </a:solidFill>
                <a:latin typeface="+mn-lt"/>
                <a:ea typeface="+mn-ea"/>
                <a:cs typeface="+mn-cs"/>
              </a:rPr>
              <a:t>the field of </a:t>
            </a:r>
            <a:r>
              <a:rPr lang="en-US" sz="1200" b="1" i="0" u="sng" kern="1200" dirty="0">
                <a:solidFill>
                  <a:schemeClr val="tx1"/>
                </a:solidFill>
                <a:latin typeface="+mn-lt"/>
                <a:ea typeface="+mn-ea"/>
                <a:cs typeface="+mn-cs"/>
              </a:rPr>
              <a:t>energy certification</a:t>
            </a:r>
            <a:r>
              <a:rPr lang="en-US" sz="1200" b="1" i="0" kern="1200" dirty="0">
                <a:solidFill>
                  <a:schemeClr val="tx1"/>
                </a:solidFill>
                <a:latin typeface="+mn-lt"/>
                <a:ea typeface="+mn-ea"/>
                <a:cs typeface="+mn-cs"/>
              </a:rPr>
              <a:t>. </a:t>
            </a:r>
          </a:p>
          <a:p>
            <a:pPr fontAlgn="base"/>
            <a:r>
              <a:rPr lang="en-US" sz="1200" b="0" i="0" kern="1200" dirty="0">
                <a:solidFill>
                  <a:schemeClr val="tx1"/>
                </a:solidFill>
                <a:latin typeface="+mn-lt"/>
                <a:ea typeface="+mn-ea"/>
                <a:cs typeface="+mn-cs"/>
              </a:rPr>
              <a:t>1/  First is the </a:t>
            </a:r>
            <a:r>
              <a:rPr lang="en-US" sz="1200" b="1" i="0" kern="1200" dirty="0">
                <a:solidFill>
                  <a:schemeClr val="tx1"/>
                </a:solidFill>
                <a:latin typeface="+mn-lt"/>
                <a:ea typeface="+mn-ea"/>
                <a:cs typeface="+mn-cs"/>
              </a:rPr>
              <a:t>verification of renewable electricity and of emission allowances</a:t>
            </a:r>
            <a:r>
              <a:rPr lang="en-US" sz="1200" b="0" i="0" kern="1200" dirty="0">
                <a:solidFill>
                  <a:schemeClr val="tx1"/>
                </a:solidFill>
                <a:latin typeface="+mn-lt"/>
                <a:ea typeface="+mn-ea"/>
                <a:cs typeface="+mn-cs"/>
              </a:rPr>
              <a:t>.</a:t>
            </a:r>
          </a:p>
          <a:p>
            <a:pPr fontAlgn="base"/>
            <a:r>
              <a:rPr lang="en-US" sz="1200" b="0" i="0" kern="1200" dirty="0">
                <a:solidFill>
                  <a:schemeClr val="tx1"/>
                </a:solidFill>
                <a:latin typeface="+mn-lt"/>
                <a:ea typeface="+mn-ea"/>
                <a:cs typeface="+mn-cs"/>
              </a:rPr>
              <a:t>2/  register </a:t>
            </a:r>
            <a:r>
              <a:rPr lang="en-US" sz="1200" b="1" i="0" kern="1200" dirty="0">
                <a:solidFill>
                  <a:schemeClr val="tx1"/>
                </a:solidFill>
                <a:latin typeface="+mn-lt"/>
                <a:ea typeface="+mn-ea"/>
                <a:cs typeface="+mn-cs"/>
              </a:rPr>
              <a:t>records and regulates the ownership and current state of assets</a:t>
            </a:r>
            <a:r>
              <a:rPr lang="en-US" sz="1200" b="0" i="0" kern="1200" dirty="0">
                <a:solidFill>
                  <a:schemeClr val="tx1"/>
                </a:solidFill>
                <a:latin typeface="+mn-lt"/>
                <a:ea typeface="+mn-ea"/>
                <a:cs typeface="+mn-cs"/>
              </a:rPr>
              <a:t> such as smart meters, networks, and generation facilities</a:t>
            </a:r>
          </a:p>
          <a:p>
            <a:pPr fontAlgn="base"/>
            <a:r>
              <a:rPr lang="en-US" sz="1200" b="0" i="0" kern="1200" dirty="0">
                <a:solidFill>
                  <a:schemeClr val="tx1"/>
                </a:solidFill>
                <a:latin typeface="+mn-lt"/>
                <a:ea typeface="+mn-ea"/>
                <a:cs typeface="+mn-cs"/>
              </a:rPr>
              <a:t>3/  smart meter data could be </a:t>
            </a:r>
            <a:r>
              <a:rPr lang="en-US" sz="1200" b="1" i="0" kern="1200" dirty="0">
                <a:solidFill>
                  <a:schemeClr val="tx1"/>
                </a:solidFill>
                <a:latin typeface="+mn-lt"/>
                <a:ea typeface="+mn-ea"/>
                <a:cs typeface="+mn-cs"/>
              </a:rPr>
              <a:t>shared with a wide variety of consumers</a:t>
            </a:r>
            <a:r>
              <a:rPr lang="en-US" sz="1200" b="0" i="0" kern="1200" dirty="0">
                <a:solidFill>
                  <a:schemeClr val="tx1"/>
                </a:solidFill>
                <a:latin typeface="+mn-lt"/>
                <a:ea typeface="+mn-ea"/>
                <a:cs typeface="+mn-cs"/>
              </a:rPr>
              <a:t> without compromising privacy or security</a:t>
            </a:r>
          </a:p>
          <a:p>
            <a:pPr fontAlgn="base"/>
            <a:endParaRPr lang="en-US" sz="1200" b="0" i="0" kern="1200" dirty="0">
              <a:solidFill>
                <a:schemeClr val="tx1"/>
              </a:solidFill>
              <a:latin typeface="+mn-lt"/>
              <a:ea typeface="+mn-ea"/>
              <a:cs typeface="+mn-cs"/>
            </a:endParaRPr>
          </a:p>
          <a:p>
            <a:pPr fontAlgn="base"/>
            <a:r>
              <a:rPr lang="en-US" sz="1200" b="1" i="0" u="sng" kern="1200" dirty="0">
                <a:solidFill>
                  <a:schemeClr val="tx1"/>
                </a:solidFill>
                <a:latin typeface="+mn-lt"/>
                <a:ea typeface="+mn-ea"/>
                <a:cs typeface="+mn-cs"/>
              </a:rPr>
              <a:t>Energy billing</a:t>
            </a:r>
          </a:p>
          <a:p>
            <a:pPr fontAlgn="base"/>
            <a:r>
              <a:rPr lang="en-US" sz="1200" b="0" i="0" kern="1200" dirty="0">
                <a:solidFill>
                  <a:schemeClr val="tx1"/>
                </a:solidFill>
                <a:latin typeface="+mn-lt"/>
                <a:ea typeface="+mn-ea"/>
                <a:cs typeface="+mn-cs"/>
              </a:rPr>
              <a:t>Traditionally, there are major energy producers who provide energy either carbon or non-carbon based directly to customers or through a distribution provider, but this model which hasn't changed in decades has the potential for future disruption.</a:t>
            </a:r>
          </a:p>
          <a:p>
            <a:pPr fontAlgn="base"/>
            <a:r>
              <a:rPr lang="en-US" sz="1200" b="0" i="0" kern="1200" dirty="0">
                <a:solidFill>
                  <a:schemeClr val="tx1"/>
                </a:solidFill>
                <a:latin typeface="+mn-lt"/>
                <a:ea typeface="+mn-ea"/>
                <a:cs typeface="+mn-cs"/>
              </a:rPr>
              <a:t>In particular, when </a:t>
            </a:r>
            <a:r>
              <a:rPr lang="en-US" sz="1200" b="1" i="0" kern="1200" dirty="0">
                <a:solidFill>
                  <a:schemeClr val="tx1"/>
                </a:solidFill>
                <a:latin typeface="+mn-lt"/>
                <a:ea typeface="+mn-ea"/>
                <a:cs typeface="+mn-cs"/>
              </a:rPr>
              <a:t>industries and homeowners begin to produce their own power using solar and wind for example</a:t>
            </a:r>
            <a:r>
              <a:rPr lang="en-US" sz="1200" b="0" i="0" kern="1200" dirty="0">
                <a:solidFill>
                  <a:schemeClr val="tx1"/>
                </a:solidFill>
                <a:latin typeface="+mn-lt"/>
                <a:ea typeface="+mn-ea"/>
                <a:cs typeface="+mn-cs"/>
              </a:rPr>
              <a:t>, a marketplace where </a:t>
            </a:r>
            <a:r>
              <a:rPr lang="en-US" sz="2000" b="1" i="0" kern="1200" dirty="0">
                <a:solidFill>
                  <a:srgbClr val="FF0000"/>
                </a:solidFill>
                <a:latin typeface="+mn-lt"/>
                <a:ea typeface="+mn-ea"/>
                <a:cs typeface="+mn-cs"/>
              </a:rPr>
              <a:t>the consumer also becomes the producer</a:t>
            </a:r>
            <a:r>
              <a:rPr lang="en-US" sz="1200" b="0" i="0" kern="1200" dirty="0">
                <a:solidFill>
                  <a:schemeClr val="tx1"/>
                </a:solidFill>
                <a:latin typeface="+mn-lt"/>
                <a:ea typeface="+mn-ea"/>
                <a:cs typeface="+mn-cs"/>
              </a:rPr>
              <a:t> is well within the realm of possibility in just a few years. The potential trading and interactions between players becomes very interesting indeed. Let's assume that an entire sizable neighborhood of homeowners generates their own power. This neighborhood has microclimates so sometimes one side of the neighborhood is cloudy while the other side is sunny.</a:t>
            </a:r>
          </a:p>
          <a:p>
            <a:endParaRPr lang="en-US" dirty="0"/>
          </a:p>
          <a:p>
            <a:r>
              <a:rPr lang="en-US" sz="1200" b="0" i="0" kern="1200" dirty="0">
                <a:solidFill>
                  <a:schemeClr val="tx1"/>
                </a:solidFill>
                <a:latin typeface="+mn-lt"/>
                <a:ea typeface="+mn-ea"/>
                <a:cs typeface="+mn-cs"/>
              </a:rPr>
              <a:t> A great way to facilitate this will be to use a </a:t>
            </a:r>
            <a:r>
              <a:rPr lang="en-US" sz="1200" b="1" i="0" kern="1200" dirty="0">
                <a:solidFill>
                  <a:schemeClr val="tx1"/>
                </a:solidFill>
                <a:latin typeface="+mn-lt"/>
                <a:ea typeface="+mn-ea"/>
                <a:cs typeface="+mn-cs"/>
              </a:rPr>
              <a:t>blockchain that uses smart contracts to </a:t>
            </a:r>
            <a:r>
              <a:rPr lang="en-US" sz="1200" b="1" i="0" u="sng" kern="1200" dirty="0">
                <a:solidFill>
                  <a:schemeClr val="tx1"/>
                </a:solidFill>
                <a:latin typeface="+mn-lt"/>
                <a:ea typeface="+mn-ea"/>
                <a:cs typeface="+mn-cs"/>
              </a:rPr>
              <a:t>manage the energy trades</a:t>
            </a:r>
            <a:r>
              <a:rPr lang="en-US" sz="1200" b="0" i="0" kern="1200" dirty="0">
                <a:solidFill>
                  <a:schemeClr val="tx1"/>
                </a:solidFill>
                <a:latin typeface="+mn-lt"/>
                <a:ea typeface="+mn-ea"/>
                <a:cs typeface="+mn-cs"/>
              </a:rPr>
              <a:t>. Over time, homeowners would accumulate </a:t>
            </a:r>
            <a:r>
              <a:rPr lang="en-US" sz="1200" b="0" i="0" kern="1200" dirty="0" err="1">
                <a:solidFill>
                  <a:schemeClr val="tx1"/>
                </a:solidFill>
                <a:latin typeface="+mn-lt"/>
                <a:ea typeface="+mn-ea"/>
                <a:cs typeface="+mn-cs"/>
              </a:rPr>
              <a:t>cryptocurrency</a:t>
            </a:r>
            <a:r>
              <a:rPr lang="en-US" sz="1200" b="0" i="0" kern="1200" dirty="0">
                <a:solidFill>
                  <a:schemeClr val="tx1"/>
                </a:solidFill>
                <a:latin typeface="+mn-lt"/>
                <a:ea typeface="+mn-ea"/>
                <a:cs typeface="+mn-cs"/>
              </a:rPr>
              <a:t> that could be converted to say dollars or could be used to directly purchase products. Several companies are already developing and testing this technology.</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88</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fontScale="92500" lnSpcReduction="20000"/>
          </a:bodyPr>
          <a:lstStyle/>
          <a:p>
            <a:pPr fontAlgn="base"/>
            <a:r>
              <a:rPr lang="en-US" sz="1200" b="0" i="0" kern="1200" dirty="0">
                <a:solidFill>
                  <a:schemeClr val="tx1"/>
                </a:solidFill>
                <a:latin typeface="+mn-lt"/>
                <a:ea typeface="+mn-ea"/>
                <a:cs typeface="+mn-cs"/>
              </a:rPr>
              <a:t>Today,</a:t>
            </a:r>
            <a:r>
              <a:rPr lang="en-US" sz="1200" b="0" i="0" kern="1200" baseline="0" dirty="0">
                <a:solidFill>
                  <a:schemeClr val="tx1"/>
                </a:solidFill>
                <a:latin typeface="+mn-lt"/>
                <a:ea typeface="+mn-ea"/>
                <a:cs typeface="+mn-cs"/>
              </a:rPr>
              <a:t> its </a:t>
            </a:r>
            <a:r>
              <a:rPr lang="en-US" sz="1200" b="0" i="0" kern="1200" dirty="0">
                <a:solidFill>
                  <a:schemeClr val="tx1"/>
                </a:solidFill>
                <a:latin typeface="+mn-lt"/>
                <a:ea typeface="+mn-ea"/>
                <a:cs typeface="+mn-cs"/>
              </a:rPr>
              <a:t> a complex ecosystem that requires extensive trust and intermediaries. </a:t>
            </a:r>
          </a:p>
          <a:p>
            <a:pPr fontAlgn="base"/>
            <a:r>
              <a:rPr lang="en-US" sz="1200" b="0" i="0" kern="1200" dirty="0">
                <a:solidFill>
                  <a:schemeClr val="tx1"/>
                </a:solidFill>
                <a:latin typeface="+mn-lt"/>
                <a:ea typeface="+mn-ea"/>
                <a:cs typeface="+mn-cs"/>
              </a:rPr>
              <a:t>At a basic level, blockchain technology seems well suited to securely recording and storing transactions and thus increasing integrity and trust. In addition, an energy blockchain could provide secure storage of ownership records, in particular in the field of energy certification. </a:t>
            </a:r>
          </a:p>
          <a:p>
            <a:pPr fontAlgn="base"/>
            <a:r>
              <a:rPr lang="en-US" sz="1200" b="1" i="0" kern="1200" dirty="0">
                <a:solidFill>
                  <a:schemeClr val="tx1"/>
                </a:solidFill>
                <a:latin typeface="+mn-lt"/>
                <a:ea typeface="+mn-ea"/>
                <a:cs typeface="+mn-cs"/>
              </a:rPr>
              <a:t>Here are three use cases</a:t>
            </a:r>
            <a:r>
              <a:rPr lang="en-US" sz="1200" b="1" i="0" kern="1200" baseline="0" dirty="0">
                <a:solidFill>
                  <a:schemeClr val="tx1"/>
                </a:solidFill>
                <a:latin typeface="+mn-lt"/>
                <a:ea typeface="+mn-ea"/>
                <a:cs typeface="+mn-cs"/>
              </a:rPr>
              <a:t> for </a:t>
            </a:r>
            <a:r>
              <a:rPr lang="en-US" sz="1200" b="1" i="0" kern="1200" dirty="0">
                <a:solidFill>
                  <a:schemeClr val="tx1"/>
                </a:solidFill>
                <a:latin typeface="+mn-lt"/>
                <a:ea typeface="+mn-ea"/>
                <a:cs typeface="+mn-cs"/>
              </a:rPr>
              <a:t>the field of </a:t>
            </a:r>
            <a:r>
              <a:rPr lang="en-US" sz="1200" b="1" i="0" u="sng" kern="1200" dirty="0">
                <a:solidFill>
                  <a:schemeClr val="tx1"/>
                </a:solidFill>
                <a:latin typeface="+mn-lt"/>
                <a:ea typeface="+mn-ea"/>
                <a:cs typeface="+mn-cs"/>
              </a:rPr>
              <a:t>energy certification</a:t>
            </a:r>
            <a:r>
              <a:rPr lang="en-US" sz="1200" b="1" i="0" kern="1200" dirty="0">
                <a:solidFill>
                  <a:schemeClr val="tx1"/>
                </a:solidFill>
                <a:latin typeface="+mn-lt"/>
                <a:ea typeface="+mn-ea"/>
                <a:cs typeface="+mn-cs"/>
              </a:rPr>
              <a:t>. </a:t>
            </a:r>
          </a:p>
          <a:p>
            <a:pPr fontAlgn="base"/>
            <a:r>
              <a:rPr lang="en-US" sz="1200" b="0" i="0" kern="1200" dirty="0">
                <a:solidFill>
                  <a:schemeClr val="tx1"/>
                </a:solidFill>
                <a:latin typeface="+mn-lt"/>
                <a:ea typeface="+mn-ea"/>
                <a:cs typeface="+mn-cs"/>
              </a:rPr>
              <a:t>1/  First is the </a:t>
            </a:r>
            <a:r>
              <a:rPr lang="en-US" sz="1200" b="1" i="0" kern="1200" dirty="0">
                <a:solidFill>
                  <a:schemeClr val="tx1"/>
                </a:solidFill>
                <a:latin typeface="+mn-lt"/>
                <a:ea typeface="+mn-ea"/>
                <a:cs typeface="+mn-cs"/>
              </a:rPr>
              <a:t>verification of renewable electricity and of emission allowances</a:t>
            </a:r>
            <a:r>
              <a:rPr lang="en-US" sz="1200" b="0" i="0" kern="1200" dirty="0">
                <a:solidFill>
                  <a:schemeClr val="tx1"/>
                </a:solidFill>
                <a:latin typeface="+mn-lt"/>
                <a:ea typeface="+mn-ea"/>
                <a:cs typeface="+mn-cs"/>
              </a:rPr>
              <a:t>.</a:t>
            </a:r>
          </a:p>
          <a:p>
            <a:pPr fontAlgn="base"/>
            <a:r>
              <a:rPr lang="en-US" sz="1200" b="0" i="0" kern="1200" dirty="0">
                <a:solidFill>
                  <a:schemeClr val="tx1"/>
                </a:solidFill>
                <a:latin typeface="+mn-lt"/>
                <a:ea typeface="+mn-ea"/>
                <a:cs typeface="+mn-cs"/>
              </a:rPr>
              <a:t>2/  register </a:t>
            </a:r>
            <a:r>
              <a:rPr lang="en-US" sz="1200" b="1" i="0" kern="1200" dirty="0">
                <a:solidFill>
                  <a:schemeClr val="tx1"/>
                </a:solidFill>
                <a:latin typeface="+mn-lt"/>
                <a:ea typeface="+mn-ea"/>
                <a:cs typeface="+mn-cs"/>
              </a:rPr>
              <a:t>records and regulates the ownership and current state of assets</a:t>
            </a:r>
            <a:r>
              <a:rPr lang="en-US" sz="1200" b="0" i="0" kern="1200" dirty="0">
                <a:solidFill>
                  <a:schemeClr val="tx1"/>
                </a:solidFill>
                <a:latin typeface="+mn-lt"/>
                <a:ea typeface="+mn-ea"/>
                <a:cs typeface="+mn-cs"/>
              </a:rPr>
              <a:t> such as smart meters, networks, and generation facilities</a:t>
            </a:r>
          </a:p>
          <a:p>
            <a:pPr fontAlgn="base"/>
            <a:r>
              <a:rPr lang="en-US" sz="1200" b="0" i="0" kern="1200" dirty="0">
                <a:solidFill>
                  <a:schemeClr val="tx1"/>
                </a:solidFill>
                <a:latin typeface="+mn-lt"/>
                <a:ea typeface="+mn-ea"/>
                <a:cs typeface="+mn-cs"/>
              </a:rPr>
              <a:t>3/  smart meter data could be </a:t>
            </a:r>
            <a:r>
              <a:rPr lang="en-US" sz="1200" b="1" i="0" kern="1200" dirty="0">
                <a:solidFill>
                  <a:schemeClr val="tx1"/>
                </a:solidFill>
                <a:latin typeface="+mn-lt"/>
                <a:ea typeface="+mn-ea"/>
                <a:cs typeface="+mn-cs"/>
              </a:rPr>
              <a:t>shared with a wide variety of consumers</a:t>
            </a:r>
            <a:r>
              <a:rPr lang="en-US" sz="1200" b="0" i="0" kern="1200" dirty="0">
                <a:solidFill>
                  <a:schemeClr val="tx1"/>
                </a:solidFill>
                <a:latin typeface="+mn-lt"/>
                <a:ea typeface="+mn-ea"/>
                <a:cs typeface="+mn-cs"/>
              </a:rPr>
              <a:t> without compromising privacy or security</a:t>
            </a:r>
          </a:p>
          <a:p>
            <a:pPr fontAlgn="base"/>
            <a:endParaRPr lang="en-US" sz="1200" b="0" i="0" kern="1200" dirty="0">
              <a:solidFill>
                <a:schemeClr val="tx1"/>
              </a:solidFill>
              <a:latin typeface="+mn-lt"/>
              <a:ea typeface="+mn-ea"/>
              <a:cs typeface="+mn-cs"/>
            </a:endParaRPr>
          </a:p>
          <a:p>
            <a:pPr fontAlgn="base"/>
            <a:r>
              <a:rPr lang="en-US" sz="1200" b="1" i="0" u="sng" kern="1200" dirty="0">
                <a:solidFill>
                  <a:schemeClr val="tx1"/>
                </a:solidFill>
                <a:latin typeface="+mn-lt"/>
                <a:ea typeface="+mn-ea"/>
                <a:cs typeface="+mn-cs"/>
              </a:rPr>
              <a:t>Energy billing</a:t>
            </a:r>
          </a:p>
          <a:p>
            <a:pPr fontAlgn="base"/>
            <a:r>
              <a:rPr lang="en-US" sz="1200" b="0" i="0" kern="1200" dirty="0">
                <a:solidFill>
                  <a:schemeClr val="tx1"/>
                </a:solidFill>
                <a:latin typeface="+mn-lt"/>
                <a:ea typeface="+mn-ea"/>
                <a:cs typeface="+mn-cs"/>
              </a:rPr>
              <a:t>Traditionally, there are major energy producers who provide energy either carbon or non-carbon based directly to customers or through a distribution provider, but this model which hasn't changed in decades has the potential for future disruption.</a:t>
            </a:r>
          </a:p>
          <a:p>
            <a:pPr fontAlgn="base"/>
            <a:r>
              <a:rPr lang="en-US" sz="1200" b="0" i="0" kern="1200" dirty="0">
                <a:solidFill>
                  <a:schemeClr val="tx1"/>
                </a:solidFill>
                <a:latin typeface="+mn-lt"/>
                <a:ea typeface="+mn-ea"/>
                <a:cs typeface="+mn-cs"/>
              </a:rPr>
              <a:t>In particular, when </a:t>
            </a:r>
            <a:r>
              <a:rPr lang="en-US" sz="1200" b="1" i="0" kern="1200" dirty="0">
                <a:solidFill>
                  <a:schemeClr val="tx1"/>
                </a:solidFill>
                <a:latin typeface="+mn-lt"/>
                <a:ea typeface="+mn-ea"/>
                <a:cs typeface="+mn-cs"/>
              </a:rPr>
              <a:t>industries and homeowners begin to produce their own power using solar and wind for example</a:t>
            </a:r>
            <a:r>
              <a:rPr lang="en-US" sz="1200" b="0" i="0" kern="1200" dirty="0">
                <a:solidFill>
                  <a:schemeClr val="tx1"/>
                </a:solidFill>
                <a:latin typeface="+mn-lt"/>
                <a:ea typeface="+mn-ea"/>
                <a:cs typeface="+mn-cs"/>
              </a:rPr>
              <a:t>, a marketplace where </a:t>
            </a:r>
            <a:r>
              <a:rPr lang="en-US" sz="2000" b="1" i="0" kern="1200" dirty="0">
                <a:solidFill>
                  <a:srgbClr val="FF0000"/>
                </a:solidFill>
                <a:latin typeface="+mn-lt"/>
                <a:ea typeface="+mn-ea"/>
                <a:cs typeface="+mn-cs"/>
              </a:rPr>
              <a:t>the consumer also becomes the producer</a:t>
            </a:r>
            <a:r>
              <a:rPr lang="en-US" sz="1200" b="0" i="0" kern="1200" dirty="0">
                <a:solidFill>
                  <a:schemeClr val="tx1"/>
                </a:solidFill>
                <a:latin typeface="+mn-lt"/>
                <a:ea typeface="+mn-ea"/>
                <a:cs typeface="+mn-cs"/>
              </a:rPr>
              <a:t> is well within the realm of possibility in just a few years. The potential trading and interactions between players becomes very interesting indeed. Let's assume that an entire sizable neighborhood of homeowners generates their own power. This neighborhood has microclimates so sometimes one side of the neighborhood is cloudy while the other side is sunny.</a:t>
            </a:r>
          </a:p>
          <a:p>
            <a:endParaRPr lang="en-US" dirty="0"/>
          </a:p>
          <a:p>
            <a:r>
              <a:rPr lang="en-US" sz="1200" b="0" i="0" kern="1200" dirty="0">
                <a:solidFill>
                  <a:schemeClr val="tx1"/>
                </a:solidFill>
                <a:latin typeface="+mn-lt"/>
                <a:ea typeface="+mn-ea"/>
                <a:cs typeface="+mn-cs"/>
              </a:rPr>
              <a:t> A great way to facilitate this will be to use a </a:t>
            </a:r>
            <a:r>
              <a:rPr lang="en-US" sz="1200" b="1" i="0" kern="1200" dirty="0">
                <a:solidFill>
                  <a:schemeClr val="tx1"/>
                </a:solidFill>
                <a:latin typeface="+mn-lt"/>
                <a:ea typeface="+mn-ea"/>
                <a:cs typeface="+mn-cs"/>
              </a:rPr>
              <a:t>blockchain that uses smart contracts to </a:t>
            </a:r>
            <a:r>
              <a:rPr lang="en-US" sz="1200" b="1" i="0" u="sng" kern="1200" dirty="0">
                <a:solidFill>
                  <a:schemeClr val="tx1"/>
                </a:solidFill>
                <a:latin typeface="+mn-lt"/>
                <a:ea typeface="+mn-ea"/>
                <a:cs typeface="+mn-cs"/>
              </a:rPr>
              <a:t>manage the energy trades</a:t>
            </a:r>
            <a:r>
              <a:rPr lang="en-US" sz="1200" b="0" i="0" kern="1200" dirty="0">
                <a:solidFill>
                  <a:schemeClr val="tx1"/>
                </a:solidFill>
                <a:latin typeface="+mn-lt"/>
                <a:ea typeface="+mn-ea"/>
                <a:cs typeface="+mn-cs"/>
              </a:rPr>
              <a:t>. Over time, homeowners would accumulate </a:t>
            </a:r>
            <a:r>
              <a:rPr lang="en-US" sz="1200" b="0" i="0" kern="1200" dirty="0" err="1">
                <a:solidFill>
                  <a:schemeClr val="tx1"/>
                </a:solidFill>
                <a:latin typeface="+mn-lt"/>
                <a:ea typeface="+mn-ea"/>
                <a:cs typeface="+mn-cs"/>
              </a:rPr>
              <a:t>cryptocurrency</a:t>
            </a:r>
            <a:r>
              <a:rPr lang="en-US" sz="1200" b="0" i="0" kern="1200" dirty="0">
                <a:solidFill>
                  <a:schemeClr val="tx1"/>
                </a:solidFill>
                <a:latin typeface="+mn-lt"/>
                <a:ea typeface="+mn-ea"/>
                <a:cs typeface="+mn-cs"/>
              </a:rPr>
              <a:t> that could be converted to say dollars or could be used to directly purchase products. Several companies are already developing and testing this technology.</a:t>
            </a:r>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89</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 Elliott Davis </a:t>
            </a:r>
            <a:r>
              <a:rPr lang="en-US" altLang="en-US" dirty="0" err="1"/>
              <a:t>Decosimo</a:t>
            </a:r>
            <a:r>
              <a:rPr lang="en-US" altLang="en-US" dirty="0"/>
              <a:t>, LLC © Elliott Davis </a:t>
            </a:r>
            <a:r>
              <a:rPr lang="en-US" altLang="en-US" dirty="0" err="1"/>
              <a:t>Decosimo</a:t>
            </a:r>
            <a:r>
              <a:rPr lang="en-US" altLang="en-US" dirty="0"/>
              <a:t>, PLLC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Areas impacted include , e-residency, birth certificates, wedding certificates, IDs, online account logins,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“21 Companies Leveraging Blockchain for Identity Management and Authentication” by Elena </a:t>
            </a:r>
            <a:r>
              <a:rPr lang="en-US" sz="1200" dirty="0" err="1">
                <a:solidFill>
                  <a:srgbClr val="C00000"/>
                </a:solidFill>
              </a:rPr>
              <a:t>Mesropyan</a:t>
            </a:r>
            <a:r>
              <a:rPr lang="en-US" sz="1200" dirty="0">
                <a:solidFill>
                  <a:srgbClr val="C0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a:solidFill>
                  <a:schemeClr val="tx2"/>
                </a:solidFill>
              </a:rPr>
              <a:t>https://letstalkpayments.com/22-companies-leveraging-blockchain-for-identity-management-and-authentication/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1200" u="sng" dirty="0">
              <a:solidFill>
                <a:schemeClr val="tx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Estonia’s ID card can be used, for instance, as a national health insurance card, proof of identification when logging into bank accounts at home and for digital signatures, Today Online adds. Also, the Estonians can vote online using their secure ID cards</a:t>
            </a:r>
            <a:endParaRPr lang="en-US" altLang="en-US" sz="1800" dirty="0">
              <a:solidFill>
                <a:schemeClr val="tx2"/>
              </a:solidFill>
            </a:endParaRPr>
          </a:p>
          <a:p>
            <a:endParaRPr lang="en-US" altLang="en-US" dirty="0"/>
          </a:p>
        </p:txBody>
      </p:sp>
      <p:sp>
        <p:nvSpPr>
          <p:cNvPr id="59396" name="Slide Number Placeholder 3"/>
          <p:cNvSpPr>
            <a:spLocks noGrp="1"/>
          </p:cNvSpPr>
          <p:nvPr>
            <p:ph type="sldNum" sz="quarter" idx="5"/>
          </p:nvPr>
        </p:nvSpPr>
        <p:spPr bwMode="auto">
          <a:noFill/>
          <a:ln>
            <a:miter lim="800000"/>
            <a:headEnd/>
            <a:tailEnd/>
          </a:ln>
        </p:spPr>
        <p:txBody>
          <a:bodyPr/>
          <a:lstStyle/>
          <a:p>
            <a:fld id="{B57A068C-A036-4547-A8CA-828D14E1D28F}" type="slidenum">
              <a:rPr lang="en-US" altLang="en-US"/>
              <a:pPr/>
              <a:t>90</a:t>
            </a:fld>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b="0" i="0" kern="1200" dirty="0">
                <a:solidFill>
                  <a:schemeClr val="tx1"/>
                </a:solidFill>
                <a:latin typeface="+mn-lt"/>
                <a:ea typeface="+mn-ea"/>
                <a:cs typeface="+mn-cs"/>
              </a:rPr>
              <a:t>אמנם ישראל מובילה על המדינה הקטנה שגובלת ברוסיה בכמות המיזמים שנולדים ובמספר הסטארט-אפים שעושים אקזיט, אבל ככל שמדובר בשירותים לאזרח - ישראלי שמגיע לאסטוניה עשוי להרגיש כאילו הגיע מאומה מאותגרת טכנולוגית בעולם השלישי למדינה מתקדמת שבה השירותים הממשלתיים מנוהלים כמו שצריך. מערכת המשפט, מערכת המיסוי, הבנקאות, האנרגיה, הבריאות, התחבורה, הביטוח, מערכת הבחירות ועוד - כולם מנוהלים ברשת וזמינים לאזרחים. כך, האזרח </a:t>
            </a:r>
            <a:r>
              <a:rPr lang="he-IL" sz="1200" b="0" i="0" kern="1200" dirty="0" err="1">
                <a:solidFill>
                  <a:schemeClr val="tx1"/>
                </a:solidFill>
                <a:latin typeface="+mn-lt"/>
                <a:ea typeface="+mn-ea"/>
                <a:cs typeface="+mn-cs"/>
              </a:rPr>
              <a:t>האסטוני</a:t>
            </a:r>
            <a:r>
              <a:rPr lang="he-IL" sz="1200" b="0" i="0" kern="1200" dirty="0">
                <a:solidFill>
                  <a:schemeClr val="tx1"/>
                </a:solidFill>
                <a:latin typeface="+mn-lt"/>
                <a:ea typeface="+mn-ea"/>
                <a:cs typeface="+mn-cs"/>
              </a:rPr>
              <a:t> לא צריך לבזבז ימי עבודה על סידורים. הוא לא אמור לשלם לעורכי דין ולנוטריונים, ולא צריך לשלוח עותקים נאמנים למקור לשום גורם.</a:t>
            </a:r>
            <a:endParaRPr lang="en-US"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 Elliott Davis </a:t>
            </a:r>
            <a:r>
              <a:rPr lang="en-US" altLang="en-US" dirty="0" err="1"/>
              <a:t>Decosimo</a:t>
            </a:r>
            <a:r>
              <a:rPr lang="en-US" altLang="en-US" dirty="0"/>
              <a:t>, LLC © Elliott Davis </a:t>
            </a:r>
            <a:r>
              <a:rPr lang="en-US" altLang="en-US" dirty="0" err="1"/>
              <a:t>Decosimo</a:t>
            </a:r>
            <a:r>
              <a:rPr lang="en-US" altLang="en-US" dirty="0"/>
              <a:t>, PLLC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https://www.themarker.com/markerweek/markerweek2013/1.2530777</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“21 Companies Leveraging Blockchain for Identity Management and Authentication” by Elena </a:t>
            </a:r>
            <a:r>
              <a:rPr lang="en-US" sz="1200" dirty="0" err="1">
                <a:solidFill>
                  <a:srgbClr val="C00000"/>
                </a:solidFill>
              </a:rPr>
              <a:t>Mesropyan</a:t>
            </a:r>
            <a:r>
              <a:rPr lang="en-US" sz="1200" dirty="0">
                <a:solidFill>
                  <a:srgbClr val="C00000"/>
                </a:solidFill>
              </a:rPr>
              <a:t>,  </a:t>
            </a:r>
            <a:r>
              <a:rPr lang="en-US" sz="1200" u="sng" dirty="0">
                <a:solidFill>
                  <a:schemeClr val="tx2"/>
                </a:solidFill>
              </a:rPr>
              <a:t>https://letstalkpayments.com/22-companies-leveraging-blockchain-for-identity-management-and-authentication/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1200" u="sng" dirty="0">
              <a:solidFill>
                <a:schemeClr val="tx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Estonia’s ID card can be used, for instance, as a national health insurance card, proof of identification when logging into bank accounts at home and for digital signatures, Today Online adds. Also, the Estonians can vote online using their secure ID cards</a:t>
            </a:r>
            <a:endParaRPr lang="en-US" altLang="en-US" sz="1800" dirty="0">
              <a:solidFill>
                <a:schemeClr val="tx2"/>
              </a:solidFill>
            </a:endParaRPr>
          </a:p>
          <a:p>
            <a:endParaRPr lang="en-US" altLang="en-US" dirty="0"/>
          </a:p>
        </p:txBody>
      </p:sp>
      <p:sp>
        <p:nvSpPr>
          <p:cNvPr id="59396" name="Slide Number Placeholder 3"/>
          <p:cNvSpPr>
            <a:spLocks noGrp="1"/>
          </p:cNvSpPr>
          <p:nvPr>
            <p:ph type="sldNum" sz="quarter" idx="5"/>
          </p:nvPr>
        </p:nvSpPr>
        <p:spPr bwMode="auto">
          <a:noFill/>
          <a:ln>
            <a:miter lim="800000"/>
            <a:headEnd/>
            <a:tailEnd/>
          </a:ln>
        </p:spPr>
        <p:txBody>
          <a:bodyPr/>
          <a:lstStyle/>
          <a:p>
            <a:fld id="{B57A068C-A036-4547-A8CA-828D14E1D28F}" type="slidenum">
              <a:rPr lang="en-US" altLang="en-US"/>
              <a:pPr/>
              <a:t>91</a:t>
            </a:fld>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marL="158750" indent="0">
              <a:buFont typeface="Arial" charset="0"/>
              <a:buNone/>
            </a:pPr>
            <a:r>
              <a:rPr lang="en-US" altLang="en-US" sz="1200" dirty="0"/>
              <a:t>The IT audit is broadly concerned with identity management concerns.  </a:t>
            </a:r>
          </a:p>
          <a:p>
            <a:pPr marL="158750" indent="0">
              <a:buFont typeface="Arial" charset="0"/>
              <a:buNone/>
            </a:pPr>
            <a:r>
              <a:rPr lang="en-US" altLang="en-US" sz="1200" dirty="0"/>
              <a:t>Protecting access to data, and the systems that are in place to process, store, and report on that data, requires ongoing resource dedication.</a:t>
            </a:r>
          </a:p>
          <a:p>
            <a:pPr marL="158750" indent="0">
              <a:buFont typeface="Arial" charset="0"/>
              <a:buNone/>
            </a:pPr>
            <a:r>
              <a:rPr lang="en-US" altLang="en-US" sz="1200" dirty="0"/>
              <a:t>Multiple solutions are available, all of which require configuring and managing multiple identifiers for an individual’s various identities.</a:t>
            </a:r>
          </a:p>
          <a:p>
            <a:pPr marL="158750" indent="0">
              <a:buFont typeface="Arial" charset="0"/>
              <a:buNone/>
            </a:pPr>
            <a:r>
              <a:rPr lang="en-US" altLang="en-US" sz="1200" dirty="0"/>
              <a:t>Identity management is an area that will certainly be impacted by widespread use of private keys to secure transactions.</a:t>
            </a:r>
          </a:p>
          <a:p>
            <a:endParaRPr lang="en-US" altLang="en-US" dirty="0"/>
          </a:p>
        </p:txBody>
      </p:sp>
      <p:sp>
        <p:nvSpPr>
          <p:cNvPr id="57348" name="Slide Number Placeholder 3"/>
          <p:cNvSpPr>
            <a:spLocks noGrp="1"/>
          </p:cNvSpPr>
          <p:nvPr>
            <p:ph type="sldNum" sz="quarter" idx="5"/>
          </p:nvPr>
        </p:nvSpPr>
        <p:spPr bwMode="auto">
          <a:noFill/>
          <a:ln>
            <a:miter lim="800000"/>
            <a:headEnd/>
            <a:tailEnd/>
          </a:ln>
        </p:spPr>
        <p:txBody>
          <a:bodyPr/>
          <a:lstStyle/>
          <a:p>
            <a:fld id="{8107AD62-354C-4548-9CF5-C8EE1C5D150E}" type="slidenum">
              <a:rPr lang="en-US" altLang="en-US"/>
              <a:pPr/>
              <a:t>92</a:t>
            </a:fld>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93</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94</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95</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endParaRPr lang="en-US" b="1"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96</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97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רק למען הסר ספק</a:t>
            </a:r>
            <a:r>
              <a:rPr lang="he-IL" baseline="0" dirty="0"/>
              <a:t> - </a:t>
            </a:r>
            <a:r>
              <a:rPr lang="he-IL" dirty="0"/>
              <a:t>זה לא אבא</a:t>
            </a:r>
            <a:r>
              <a:rPr lang="he-IL" baseline="0" dirty="0"/>
              <a:t> שלי</a:t>
            </a:r>
          </a:p>
          <a:p>
            <a:pPr algn="r" rtl="1"/>
            <a:r>
              <a:rPr lang="he-IL" baseline="0" dirty="0"/>
              <a:t>אתרי הכרויות</a:t>
            </a:r>
          </a:p>
          <a:p>
            <a:pPr algn="r" rtl="1"/>
            <a:r>
              <a:rPr lang="en-US" dirty="0"/>
              <a:t>Lovely</a:t>
            </a:r>
          </a:p>
          <a:p>
            <a:pPr algn="r" rtl="1"/>
            <a:r>
              <a:rPr lang="en-US" dirty="0" err="1"/>
              <a:t>BlindDate</a:t>
            </a:r>
            <a:endParaRPr lang="en-US" dirty="0"/>
          </a:p>
          <a:p>
            <a:pPr algn="r" rtl="1"/>
            <a:r>
              <a:rPr lang="en-US" dirty="0"/>
              <a:t>Cupid</a:t>
            </a:r>
          </a:p>
          <a:p>
            <a:pPr algn="r" rtl="1"/>
            <a:r>
              <a:rPr lang="en-US" dirty="0" err="1"/>
              <a:t>Jdate</a:t>
            </a:r>
            <a:endParaRPr lang="en-US" dirty="0"/>
          </a:p>
          <a:p>
            <a:pPr algn="r" rtl="1"/>
            <a:r>
              <a:rPr lang="en-US" dirty="0"/>
              <a:t>Date4U</a:t>
            </a:r>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8</a:t>
            </a:fld>
            <a:endParaRPr lang="en-US"/>
          </a:p>
        </p:txBody>
      </p:sp>
    </p:spTree>
    <p:extLst>
      <p:ext uri="{BB962C8B-B14F-4D97-AF65-F5344CB8AC3E}">
        <p14:creationId xmlns:p14="http://schemas.microsoft.com/office/powerpoint/2010/main" val="2400952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fontScale="62500" lnSpcReduction="20000"/>
          </a:bodyPr>
          <a:lstStyle/>
          <a:p>
            <a:pPr marL="347472">
              <a:spcBef>
                <a:spcPts val="700"/>
              </a:spcBef>
              <a:buFont typeface="Wingdings" pitchFamily="2" charset="2"/>
              <a:buChar char="q"/>
              <a:defRPr/>
            </a:pPr>
            <a:r>
              <a:rPr lang="en-US" altLang="en-US" sz="2200" dirty="0"/>
              <a:t>Hyperledger is an </a:t>
            </a:r>
            <a:r>
              <a:rPr lang="en-US" altLang="en-US" sz="2200" b="1" dirty="0"/>
              <a:t>open source collaborative effort </a:t>
            </a:r>
            <a:r>
              <a:rPr lang="en-US" altLang="en-US" sz="2200" dirty="0"/>
              <a:t>created to advance cross-industry blockchain technologies.</a:t>
            </a:r>
          </a:p>
          <a:p>
            <a:pPr marL="347472">
              <a:spcBef>
                <a:spcPts val="700"/>
              </a:spcBef>
              <a:buFont typeface="Wingdings" pitchFamily="2" charset="2"/>
              <a:buChar char="q"/>
              <a:defRPr/>
            </a:pPr>
            <a:r>
              <a:rPr lang="en-US" altLang="en-US" sz="2200" b="1" dirty="0"/>
              <a:t>It is a global collaboration</a:t>
            </a:r>
            <a:r>
              <a:rPr lang="en-US" altLang="en-US" sz="2200" dirty="0"/>
              <a:t>, hosted by The Linux Foundation, including leaders in </a:t>
            </a:r>
          </a:p>
          <a:p>
            <a:pPr marL="747522" lvl="1">
              <a:spcBef>
                <a:spcPts val="700"/>
              </a:spcBef>
              <a:buFont typeface="Wingdings" pitchFamily="2" charset="2"/>
              <a:buChar char="q"/>
              <a:defRPr/>
            </a:pPr>
            <a:r>
              <a:rPr lang="en-US" altLang="en-US" sz="1800" dirty="0"/>
              <a:t>Finance</a:t>
            </a:r>
          </a:p>
          <a:p>
            <a:pPr marL="747522" lvl="1">
              <a:spcBef>
                <a:spcPts val="700"/>
              </a:spcBef>
              <a:buFont typeface="Wingdings" pitchFamily="2" charset="2"/>
              <a:buChar char="q"/>
              <a:defRPr/>
            </a:pPr>
            <a:r>
              <a:rPr lang="en-US" altLang="en-US" sz="1800" dirty="0"/>
              <a:t>Banking</a:t>
            </a:r>
          </a:p>
          <a:p>
            <a:pPr marL="747522" lvl="1">
              <a:spcBef>
                <a:spcPts val="700"/>
              </a:spcBef>
              <a:buFont typeface="Wingdings" pitchFamily="2" charset="2"/>
              <a:buChar char="q"/>
              <a:defRPr/>
            </a:pPr>
            <a:r>
              <a:rPr lang="en-US" altLang="en-US" sz="1800" dirty="0" err="1"/>
              <a:t>IoT</a:t>
            </a:r>
            <a:endParaRPr lang="en-US" altLang="en-US" sz="1800" dirty="0"/>
          </a:p>
          <a:p>
            <a:pPr marL="747522" lvl="1">
              <a:spcBef>
                <a:spcPts val="700"/>
              </a:spcBef>
              <a:buFont typeface="Wingdings" pitchFamily="2" charset="2"/>
              <a:buChar char="q"/>
              <a:defRPr/>
            </a:pPr>
            <a:r>
              <a:rPr lang="en-US" altLang="en-US" sz="1800" dirty="0"/>
              <a:t>supply chain</a:t>
            </a:r>
          </a:p>
          <a:p>
            <a:pPr marL="747522" lvl="1">
              <a:spcBef>
                <a:spcPts val="700"/>
              </a:spcBef>
              <a:buFont typeface="Wingdings" pitchFamily="2" charset="2"/>
              <a:buChar char="q"/>
              <a:defRPr/>
            </a:pPr>
            <a:r>
              <a:rPr lang="en-US" altLang="en-US" sz="1800" dirty="0"/>
              <a:t>manufacturing, and technology.</a:t>
            </a:r>
          </a:p>
          <a:p>
            <a:pPr marL="347472">
              <a:spcBef>
                <a:spcPts val="700"/>
              </a:spcBef>
              <a:buFont typeface="Wingdings" pitchFamily="2" charset="2"/>
              <a:buChar char="q"/>
              <a:defRPr/>
            </a:pPr>
            <a:r>
              <a:rPr lang="en-US" altLang="en-US" sz="2200" dirty="0"/>
              <a:t>Business Blockchain Frameworks are hosted with Hyperledger.</a:t>
            </a:r>
          </a:p>
          <a:p>
            <a:pPr marL="164592" indent="0">
              <a:spcBef>
                <a:spcPts val="700"/>
              </a:spcBef>
              <a:buFont typeface="Wingdings" pitchFamily="2" charset="2"/>
              <a:buChar char="q"/>
              <a:defRPr/>
            </a:pPr>
            <a:endParaRPr lang="en-US" altLang="en-US" sz="1000" dirty="0"/>
          </a:p>
          <a:p>
            <a:pPr marL="347472">
              <a:spcBef>
                <a:spcPts val="700"/>
              </a:spcBef>
              <a:buFont typeface="Wingdings" pitchFamily="2" charset="2"/>
              <a:buChar char="q"/>
              <a:defRPr/>
            </a:pPr>
            <a:r>
              <a:rPr lang="en-US" sz="2200" dirty="0"/>
              <a:t>Hyperledger addresses important features for a cross-industry open standard for distributed ledgers.  The Linux Foundation hosts Hyperledger as a Collaborative Project under the foundation. </a:t>
            </a:r>
          </a:p>
          <a:p>
            <a:pPr marL="347472">
              <a:spcBef>
                <a:spcPts val="700"/>
              </a:spcBef>
              <a:buNone/>
              <a:defRPr/>
            </a:pPr>
            <a:endParaRPr lang="en-US" sz="2200" dirty="0"/>
          </a:p>
          <a:p>
            <a:pPr marL="347472">
              <a:spcBef>
                <a:spcPts val="700"/>
              </a:spcBef>
              <a:buNone/>
              <a:defRPr/>
            </a:pPr>
            <a:r>
              <a:rPr lang="en-US" sz="2200" dirty="0"/>
              <a:t>To learn more, visit:</a:t>
            </a:r>
            <a:r>
              <a:rPr lang="en-US" sz="2200" dirty="0">
                <a:hlinkClick r:id="rId3"/>
              </a:rPr>
              <a:t> https://www.hyperledger.org/</a:t>
            </a:r>
            <a:r>
              <a:rPr lang="en-US" sz="2200" dirty="0"/>
              <a:t>.</a:t>
            </a:r>
            <a:endParaRPr lang="en-US" altLang="en-US" sz="2200" dirty="0"/>
          </a:p>
          <a:p>
            <a:pPr marL="160337" indent="0">
              <a:buFont typeface="Wingdings" pitchFamily="2" charset="2"/>
              <a:buChar char="q"/>
              <a:defRPr/>
            </a:pPr>
            <a:endParaRPr lang="en-US" altLang="en-US" sz="1400" u="sng" dirty="0">
              <a:solidFill>
                <a:srgbClr val="FF0000"/>
              </a:solidFill>
            </a:endParaRPr>
          </a:p>
          <a:p>
            <a:endParaRPr lang="en-US" dirty="0"/>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98</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43012" name="Slide Number Placeholder 3"/>
          <p:cNvSpPr>
            <a:spLocks noGrp="1"/>
          </p:cNvSpPr>
          <p:nvPr>
            <p:ph type="sldNum" sz="quarter" idx="5"/>
          </p:nvPr>
        </p:nvSpPr>
        <p:spPr bwMode="auto">
          <a:noFill/>
          <a:ln>
            <a:miter lim="800000"/>
            <a:headEnd/>
            <a:tailEnd/>
          </a:ln>
        </p:spPr>
        <p:txBody>
          <a:bodyPr/>
          <a:lstStyle/>
          <a:p>
            <a:fld id="{2A0DB200-CABD-4B20-9134-885BBA45D16C}" type="slidenum">
              <a:rPr lang="en-US" altLang="en-US"/>
              <a:pPr/>
              <a:t>99</a:t>
            </a:fld>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45060" name="Slide Number Placeholder 3"/>
          <p:cNvSpPr>
            <a:spLocks noGrp="1"/>
          </p:cNvSpPr>
          <p:nvPr>
            <p:ph type="sldNum" sz="quarter" idx="5"/>
          </p:nvPr>
        </p:nvSpPr>
        <p:spPr bwMode="auto">
          <a:noFill/>
          <a:ln>
            <a:miter lim="800000"/>
            <a:headEnd/>
            <a:tailEnd/>
          </a:ln>
        </p:spPr>
        <p:txBody>
          <a:bodyPr/>
          <a:lstStyle/>
          <a:p>
            <a:fld id="{1930C504-EEBE-4953-84D3-FD0DC6AE8859}" type="slidenum">
              <a:rPr lang="en-US" altLang="en-US"/>
              <a:pPr/>
              <a:t>100</a:t>
            </a:fld>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endParaRPr lang="en-US" sz="1400" dirty="0">
              <a:latin typeface="+mj-lt"/>
            </a:endParaRPr>
          </a:p>
        </p:txBody>
      </p:sp>
      <p:sp>
        <p:nvSpPr>
          <p:cNvPr id="47108" name="Slide Number Placeholder 3"/>
          <p:cNvSpPr>
            <a:spLocks noGrp="1"/>
          </p:cNvSpPr>
          <p:nvPr>
            <p:ph type="sldNum" sz="quarter" idx="5"/>
          </p:nvPr>
        </p:nvSpPr>
        <p:spPr bwMode="auto">
          <a:noFill/>
          <a:ln>
            <a:miter lim="800000"/>
            <a:headEnd/>
            <a:tailEnd/>
          </a:ln>
        </p:spPr>
        <p:txBody>
          <a:bodyPr/>
          <a:lstStyle/>
          <a:p>
            <a:fld id="{631F0CE1-A140-44BE-8686-A0A32213C21F}" type="slidenum">
              <a:rPr lang="en-US" altLang="en-US"/>
              <a:pPr/>
              <a:t>101</a:t>
            </a:fld>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endParaRPr lang="en-US" sz="1400" dirty="0">
              <a:latin typeface="+mj-lt"/>
            </a:endParaRPr>
          </a:p>
        </p:txBody>
      </p:sp>
      <p:sp>
        <p:nvSpPr>
          <p:cNvPr id="49156" name="Slide Number Placeholder 3"/>
          <p:cNvSpPr>
            <a:spLocks noGrp="1"/>
          </p:cNvSpPr>
          <p:nvPr>
            <p:ph type="sldNum" sz="quarter" idx="5"/>
          </p:nvPr>
        </p:nvSpPr>
        <p:spPr bwMode="auto">
          <a:noFill/>
          <a:ln>
            <a:miter lim="800000"/>
            <a:headEnd/>
            <a:tailEnd/>
          </a:ln>
        </p:spPr>
        <p:txBody>
          <a:bodyPr/>
          <a:lstStyle/>
          <a:p>
            <a:fld id="{3AF7F243-F547-4E2C-95E8-088F7118AC76}" type="slidenum">
              <a:rPr lang="en-US" altLang="en-US"/>
              <a:pPr/>
              <a:t>102</a:t>
            </a:fld>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fontAlgn="base"/>
            <a:r>
              <a:rPr lang="en-US" sz="1200" b="0" i="0" kern="1200" dirty="0">
                <a:solidFill>
                  <a:schemeClr val="tx1"/>
                </a:solidFill>
                <a:latin typeface="+mn-lt"/>
                <a:ea typeface="+mn-ea"/>
                <a:cs typeface="+mn-cs"/>
              </a:rPr>
              <a:t>You'll recall that every transaction requires some participating computers to solve complex mathematical problems.</a:t>
            </a:r>
          </a:p>
          <a:p>
            <a:pPr fontAlgn="base"/>
            <a:r>
              <a:rPr lang="en-US" sz="1200" b="0" i="0" kern="1200" dirty="0">
                <a:solidFill>
                  <a:schemeClr val="tx1"/>
                </a:solidFill>
                <a:latin typeface="+mn-lt"/>
                <a:ea typeface="+mn-ea"/>
                <a:cs typeface="+mn-cs"/>
              </a:rPr>
              <a:t>At scale, there is significant cost to this. Blockchain transactions are also anonymous and irreversible, two important concepts that challenge basic technological requirements in systems today. It's not that we can't overcome these, we just have to figure out how to manage them.</a:t>
            </a:r>
          </a:p>
          <a:p>
            <a:pPr marL="160020" indent="0">
              <a:buFont typeface="Arial" charset="0"/>
              <a:buNone/>
              <a:defRPr/>
            </a:pPr>
            <a:endParaRPr lang="en-US" altLang="en-US" sz="1200" dirty="0">
              <a:solidFill>
                <a:srgbClr val="C00000"/>
              </a:solidFill>
            </a:endParaRPr>
          </a:p>
          <a:p>
            <a:pPr marL="160020" indent="0">
              <a:buFont typeface="Arial" charset="0"/>
              <a:buNone/>
              <a:defRPr/>
            </a:pPr>
            <a:endParaRPr lang="en-US" altLang="en-US" sz="1200" dirty="0">
              <a:solidFill>
                <a:srgbClr val="C00000"/>
              </a:solidFill>
            </a:endParaRPr>
          </a:p>
          <a:p>
            <a:pPr marL="160020" indent="0">
              <a:buFont typeface="Arial" charset="0"/>
              <a:buNone/>
              <a:defRPr/>
            </a:pPr>
            <a:r>
              <a:rPr lang="en-US" altLang="en-US" sz="1200" dirty="0">
                <a:solidFill>
                  <a:srgbClr val="C00000"/>
                </a:solidFill>
              </a:rPr>
              <a:t>Deloitte’s </a:t>
            </a:r>
            <a:r>
              <a:rPr lang="en-US" sz="1200" dirty="0">
                <a:solidFill>
                  <a:srgbClr val="C00000"/>
                </a:solidFill>
              </a:rPr>
              <a:t>Blockchain technology: 9 benefits &amp; 7 challenges, </a:t>
            </a:r>
          </a:p>
          <a:p>
            <a:pPr marL="160020" indent="0">
              <a:buFont typeface="Arial" charset="0"/>
              <a:buNone/>
              <a:defRPr/>
            </a:pPr>
            <a:r>
              <a:rPr lang="en-US" altLang="en-US" sz="1200" dirty="0">
                <a:solidFill>
                  <a:schemeClr val="accent2"/>
                </a:solidFill>
                <a:hlinkClick r:id="rId3"/>
              </a:rPr>
              <a:t>https://www2.deloitte.com/nl/nl/pages/innovatie/artikelen/blockchain-technology-9-benefits-and-7-challenges.html</a:t>
            </a:r>
            <a:endParaRPr lang="en-US" altLang="en-US" sz="1200" dirty="0">
              <a:solidFill>
                <a:schemeClr val="accent2"/>
              </a:solidFill>
            </a:endParaRPr>
          </a:p>
          <a:p>
            <a:pPr marL="160020" indent="0">
              <a:buFont typeface="Arial" charset="0"/>
              <a:buNone/>
              <a:defRPr/>
            </a:pPr>
            <a:r>
              <a:rPr lang="en-US" sz="1200" dirty="0"/>
              <a:t>Blockchain in the Energy Sector: Institutional Disruption? By Marius </a:t>
            </a:r>
            <a:r>
              <a:rPr lang="en-US" sz="1200" dirty="0" err="1"/>
              <a:t>Buchmann</a:t>
            </a:r>
            <a:endParaRPr lang="en-US" sz="1200" dirty="0"/>
          </a:p>
          <a:p>
            <a:pPr marL="160020" indent="0">
              <a:buFont typeface="Arial" charset="0"/>
              <a:buNone/>
              <a:defRPr/>
            </a:pPr>
            <a:r>
              <a:rPr lang="en-US" altLang="en-US" sz="1200" dirty="0">
                <a:solidFill>
                  <a:schemeClr val="accent2"/>
                </a:solidFill>
              </a:rPr>
              <a:t>http://www.theenergycollective.com/enerquire/2402120/blockchain-energy-sector-institutional-disruption</a:t>
            </a:r>
          </a:p>
          <a:p>
            <a:endParaRPr lang="en-US" altLang="en-US" dirty="0"/>
          </a:p>
        </p:txBody>
      </p:sp>
      <p:sp>
        <p:nvSpPr>
          <p:cNvPr id="67588" name="Slide Number Placeholder 3"/>
          <p:cNvSpPr>
            <a:spLocks noGrp="1"/>
          </p:cNvSpPr>
          <p:nvPr>
            <p:ph type="sldNum" sz="quarter" idx="5"/>
          </p:nvPr>
        </p:nvSpPr>
        <p:spPr bwMode="auto">
          <a:noFill/>
          <a:ln>
            <a:miter lim="800000"/>
            <a:headEnd/>
            <a:tailEnd/>
          </a:ln>
        </p:spPr>
        <p:txBody>
          <a:bodyPr/>
          <a:lstStyle/>
          <a:p>
            <a:fld id="{18D5BE0D-D272-45D8-A5D3-8E78233CAFD6}" type="slidenum">
              <a:rPr lang="en-US" altLang="en-US"/>
              <a:pPr/>
              <a:t>103</a:t>
            </a:fld>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104</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fontAlgn="base"/>
            <a:r>
              <a:rPr lang="en-US" sz="1200" b="0" i="0" kern="1200" dirty="0">
                <a:solidFill>
                  <a:schemeClr val="tx1"/>
                </a:solidFill>
                <a:latin typeface="+mn-lt"/>
                <a:ea typeface="+mn-ea"/>
                <a:cs typeface="+mn-cs"/>
              </a:rPr>
              <a:t>You'll recall that every transaction requires some participating computers to solve complex mathematical problems.</a:t>
            </a:r>
          </a:p>
          <a:p>
            <a:pPr fontAlgn="base"/>
            <a:r>
              <a:rPr lang="en-US" sz="1200" b="0" i="0" kern="1200" dirty="0">
                <a:solidFill>
                  <a:schemeClr val="tx1"/>
                </a:solidFill>
                <a:latin typeface="+mn-lt"/>
                <a:ea typeface="+mn-ea"/>
                <a:cs typeface="+mn-cs"/>
              </a:rPr>
              <a:t>At scale, there is significant cost to this. </a:t>
            </a:r>
          </a:p>
          <a:p>
            <a:pPr fontAlgn="base"/>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Blockchain transactions are also anonymous and irreversible, two important concepts that challenge basic technological requirements in systems today. It's not that we can't overcome these, we just have to figure out how to manage them.</a:t>
            </a:r>
          </a:p>
          <a:p>
            <a:pPr marL="160020" indent="0">
              <a:buFont typeface="Arial" charset="0"/>
              <a:buNone/>
              <a:defRPr/>
            </a:pPr>
            <a:endParaRPr lang="en-US" altLang="en-US" sz="1200" dirty="0">
              <a:solidFill>
                <a:srgbClr val="C00000"/>
              </a:solidFill>
            </a:endParaRPr>
          </a:p>
          <a:p>
            <a:pPr marL="160020" indent="0">
              <a:buFont typeface="Arial" charset="0"/>
              <a:buNone/>
              <a:defRPr/>
            </a:pPr>
            <a:endParaRPr lang="en-US" altLang="en-US" sz="1200" dirty="0">
              <a:solidFill>
                <a:srgbClr val="C00000"/>
              </a:solidFill>
            </a:endParaRPr>
          </a:p>
          <a:p>
            <a:pPr marL="160020" indent="0">
              <a:buFont typeface="Arial" charset="0"/>
              <a:buNone/>
              <a:defRPr/>
            </a:pPr>
            <a:r>
              <a:rPr lang="en-US" altLang="en-US" sz="1200" dirty="0">
                <a:solidFill>
                  <a:srgbClr val="C00000"/>
                </a:solidFill>
              </a:rPr>
              <a:t>Deloitte’s </a:t>
            </a:r>
            <a:r>
              <a:rPr lang="en-US" sz="1200" dirty="0">
                <a:solidFill>
                  <a:srgbClr val="C00000"/>
                </a:solidFill>
              </a:rPr>
              <a:t>Blockchain technology: 9 benefits &amp; 7 challenges, </a:t>
            </a:r>
          </a:p>
          <a:p>
            <a:pPr marL="160020" indent="0">
              <a:buFont typeface="Arial" charset="0"/>
              <a:buNone/>
              <a:defRPr/>
            </a:pPr>
            <a:r>
              <a:rPr lang="en-US" altLang="en-US" sz="1200" dirty="0">
                <a:solidFill>
                  <a:schemeClr val="accent2"/>
                </a:solidFill>
                <a:hlinkClick r:id="rId3"/>
              </a:rPr>
              <a:t>https://www2.deloitte.com/nl/nl/pages/innovatie/artikelen/blockchain-technology-9-benefits-and-7-challenges.html</a:t>
            </a:r>
            <a:endParaRPr lang="en-US" altLang="en-US" sz="1200" dirty="0">
              <a:solidFill>
                <a:schemeClr val="accent2"/>
              </a:solidFill>
            </a:endParaRPr>
          </a:p>
          <a:p>
            <a:pPr marL="160020" indent="0">
              <a:buFont typeface="Arial" charset="0"/>
              <a:buNone/>
              <a:defRPr/>
            </a:pPr>
            <a:r>
              <a:rPr lang="en-US" sz="1200" dirty="0"/>
              <a:t>Blockchain in the Energy Sector: Institutional Disruption? By Marius </a:t>
            </a:r>
            <a:r>
              <a:rPr lang="en-US" sz="1200" dirty="0" err="1"/>
              <a:t>Buchmann</a:t>
            </a:r>
            <a:endParaRPr lang="en-US" sz="1200" dirty="0"/>
          </a:p>
          <a:p>
            <a:pPr marL="160020" indent="0">
              <a:buFont typeface="Arial" charset="0"/>
              <a:buNone/>
              <a:defRPr/>
            </a:pPr>
            <a:r>
              <a:rPr lang="en-US" altLang="en-US" sz="1200" dirty="0">
                <a:solidFill>
                  <a:schemeClr val="accent2"/>
                </a:solidFill>
              </a:rPr>
              <a:t>http://www.theenergycollective.com/enerquire/2402120/blockchain-energy-sector-institutional-disruption</a:t>
            </a:r>
          </a:p>
          <a:p>
            <a:endParaRPr lang="en-US" altLang="en-US" dirty="0"/>
          </a:p>
        </p:txBody>
      </p:sp>
      <p:sp>
        <p:nvSpPr>
          <p:cNvPr id="67588" name="Slide Number Placeholder 3"/>
          <p:cNvSpPr>
            <a:spLocks noGrp="1"/>
          </p:cNvSpPr>
          <p:nvPr>
            <p:ph type="sldNum" sz="quarter" idx="5"/>
          </p:nvPr>
        </p:nvSpPr>
        <p:spPr bwMode="auto">
          <a:noFill/>
          <a:ln>
            <a:miter lim="800000"/>
            <a:headEnd/>
            <a:tailEnd/>
          </a:ln>
        </p:spPr>
        <p:txBody>
          <a:bodyPr/>
          <a:lstStyle/>
          <a:p>
            <a:fld id="{18D5BE0D-D272-45D8-A5D3-8E78233CAFD6}" type="slidenum">
              <a:rPr lang="en-US" altLang="en-US"/>
              <a:pPr/>
              <a:t>105</a:t>
            </a:fld>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a:solidFill>
                  <a:schemeClr val="tx1"/>
                </a:solidFill>
                <a:latin typeface="+mn-lt"/>
                <a:ea typeface="+mn-ea"/>
                <a:cs typeface="+mn-cs"/>
              </a:rPr>
              <a:t>face it, banks for example, </a:t>
            </a:r>
            <a:r>
              <a:rPr lang="en-US" sz="1200" b="1" i="0" kern="1200" dirty="0">
                <a:solidFill>
                  <a:schemeClr val="tx1"/>
                </a:solidFill>
                <a:latin typeface="+mn-lt"/>
                <a:ea typeface="+mn-ea"/>
                <a:cs typeface="+mn-cs"/>
              </a:rPr>
              <a:t>make huge profits on financial transactions</a:t>
            </a:r>
            <a:r>
              <a:rPr lang="en-US" sz="1200" b="0" i="0" kern="1200" dirty="0">
                <a:solidFill>
                  <a:schemeClr val="tx1"/>
                </a:solidFill>
                <a:latin typeface="+mn-lt"/>
                <a:ea typeface="+mn-ea"/>
                <a:cs typeface="+mn-cs"/>
              </a:rPr>
              <a:t>. &gt;&gt;&gt;&gt; they are motivated to exert control.</a:t>
            </a:r>
          </a:p>
          <a:p>
            <a:r>
              <a:rPr lang="en-US" sz="1200" b="0" i="0" kern="1200" dirty="0">
                <a:solidFill>
                  <a:schemeClr val="tx1"/>
                </a:solidFill>
                <a:latin typeface="+mn-lt"/>
                <a:ea typeface="+mn-ea"/>
                <a:cs typeface="+mn-cs"/>
              </a:rPr>
              <a:t>There's little incentive for massive and disruptive innovation. Financial organizations also </a:t>
            </a:r>
            <a:r>
              <a:rPr lang="en-US" sz="1200" b="1" i="0" kern="1200" dirty="0">
                <a:solidFill>
                  <a:schemeClr val="tx1"/>
                </a:solidFill>
                <a:latin typeface="+mn-lt"/>
                <a:ea typeface="+mn-ea"/>
                <a:cs typeface="+mn-cs"/>
              </a:rPr>
              <a:t>have huge investments in their technology infrastructure</a:t>
            </a:r>
            <a:r>
              <a:rPr lang="en-US" sz="1200" b="0" i="0" kern="1200" dirty="0">
                <a:solidFill>
                  <a:schemeClr val="tx1"/>
                </a:solidFill>
                <a:latin typeface="+mn-lt"/>
                <a:ea typeface="+mn-ea"/>
                <a:cs typeface="+mn-cs"/>
              </a:rPr>
              <a:t> so there's less appetite for more investment that could make their systems obsolete.</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For example, affirmation that private blockchain activity represents an inherently reliable confirmation, or that a smart contract represents a legal contract in a court of law, could encourage businesses to deploy blockchain technology. Such developments would likely require changes in regulations, laws, practices, and protocols.</a:t>
            </a:r>
            <a:endParaRPr lang="en-US" altLang="en-US" dirty="0"/>
          </a:p>
        </p:txBody>
      </p:sp>
      <p:sp>
        <p:nvSpPr>
          <p:cNvPr id="65540" name="Slide Number Placeholder 3"/>
          <p:cNvSpPr>
            <a:spLocks noGrp="1"/>
          </p:cNvSpPr>
          <p:nvPr>
            <p:ph type="sldNum" sz="quarter" idx="5"/>
          </p:nvPr>
        </p:nvSpPr>
        <p:spPr bwMode="auto">
          <a:noFill/>
          <a:ln>
            <a:miter lim="800000"/>
            <a:headEnd/>
            <a:tailEnd/>
          </a:ln>
        </p:spPr>
        <p:txBody>
          <a:bodyPr/>
          <a:lstStyle/>
          <a:p>
            <a:fld id="{48682F6D-54C0-444E-AEA5-3A889DF0965F}" type="slidenum">
              <a:rPr lang="en-US" altLang="en-US"/>
              <a:pPr/>
              <a:t>106</a:t>
            </a:fld>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a:solidFill>
                  <a:schemeClr val="tx1"/>
                </a:solidFill>
                <a:latin typeface="+mn-lt"/>
                <a:ea typeface="+mn-ea"/>
                <a:cs typeface="+mn-cs"/>
              </a:rPr>
              <a:t>For example, affirmation that private blockchain activity represents an inherently reliable confirmation, or that a smart contract represents a legal contract in a court of law, could encourage businesses to deploy blockchain technology. Such developments would likely require changes in regulations, laws, practices, and protocols.</a:t>
            </a:r>
            <a:endParaRPr lang="en-US" altLang="en-US" dirty="0"/>
          </a:p>
        </p:txBody>
      </p:sp>
      <p:sp>
        <p:nvSpPr>
          <p:cNvPr id="65540" name="Slide Number Placeholder 3"/>
          <p:cNvSpPr>
            <a:spLocks noGrp="1"/>
          </p:cNvSpPr>
          <p:nvPr>
            <p:ph type="sldNum" sz="quarter" idx="5"/>
          </p:nvPr>
        </p:nvSpPr>
        <p:spPr bwMode="auto">
          <a:noFill/>
          <a:ln>
            <a:miter lim="800000"/>
            <a:headEnd/>
            <a:tailEnd/>
          </a:ln>
        </p:spPr>
        <p:txBody>
          <a:bodyPr/>
          <a:lstStyle/>
          <a:p>
            <a:fld id="{48682F6D-54C0-444E-AEA5-3A889DF0965F}" type="slidenum">
              <a:rPr lang="en-US" altLang="en-US"/>
              <a:pPr/>
              <a:t>107</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rtl="1"/>
            <a:r>
              <a:rPr lang="he-IL" dirty="0"/>
              <a:t>האפליקציות</a:t>
            </a:r>
            <a:r>
              <a:rPr lang="he-IL" baseline="0" dirty="0"/>
              <a:t> לניהול רשתות חברתיות מתעצמות באופן </a:t>
            </a:r>
            <a:r>
              <a:rPr lang="he-IL" baseline="0" dirty="0" err="1"/>
              <a:t>אקספוננציאלי</a:t>
            </a:r>
            <a:r>
              <a:rPr lang="he-IL" baseline="0" dirty="0"/>
              <a:t> בריבוע בשל כך שלמשתמשים קל להתאגד תחת ישות אחת בשל:</a:t>
            </a:r>
          </a:p>
          <a:p>
            <a:pPr marL="228600" indent="-228600" algn="r" rtl="1">
              <a:buAutoNum type="arabicPeriod"/>
            </a:pPr>
            <a:r>
              <a:rPr lang="he-IL" baseline="0" dirty="0"/>
              <a:t>אי מגבלת מרחק ברשת (זה לא כמו סופרמרקט רחוק-קרוב)</a:t>
            </a:r>
          </a:p>
          <a:p>
            <a:pPr marL="228600" indent="-228600" algn="r" rtl="1">
              <a:buAutoNum type="arabicPeriod"/>
            </a:pPr>
            <a:r>
              <a:rPr lang="he-IL" baseline="0" dirty="0"/>
              <a:t>אי מגבלת מאמץ (לא צריך להתאמץ כמו בפתיחת חשבון בנק)</a:t>
            </a:r>
          </a:p>
          <a:p>
            <a:pPr marL="228600" indent="-228600" algn="r" rtl="1">
              <a:buAutoNum type="arabicPeriod"/>
            </a:pPr>
            <a:r>
              <a:rPr lang="he-IL" baseline="0" dirty="0"/>
              <a:t>חוק </a:t>
            </a:r>
            <a:r>
              <a:rPr lang="he-IL" baseline="0" dirty="0" err="1"/>
              <a:t>מטקלף</a:t>
            </a:r>
            <a:r>
              <a:rPr lang="he-IL" baseline="0" dirty="0"/>
              <a:t> - כולם מרוויחים מהשתתפות באותה רשת (משתפים תוכן, ידע כמו </a:t>
            </a:r>
            <a:r>
              <a:rPr lang="he-IL" baseline="0" dirty="0" err="1"/>
              <a:t>וויייז</a:t>
            </a:r>
            <a:r>
              <a:rPr lang="he-IL" baseline="0" dirty="0"/>
              <a:t> </a:t>
            </a:r>
            <a:r>
              <a:rPr lang="he-IL" baseline="0" dirty="0" err="1"/>
              <a:t>וכו</a:t>
            </a:r>
            <a:r>
              <a:rPr lang="he-IL" baseline="0" dirty="0"/>
              <a:t>) – הכוח של הרשת הוא ריבוע המשתמשים. משתמשים מביאים איתם עוד משתמשים</a:t>
            </a:r>
          </a:p>
          <a:p>
            <a:pPr marL="228600" indent="-228600" algn="r" rtl="1">
              <a:buAutoNum type="arabicPeriod"/>
            </a:pPr>
            <a:r>
              <a:rPr lang="he-IL" baseline="0" dirty="0"/>
              <a:t>משתמשים מייצרים תוכן ולא החברה ולכן אין לחברה אין מאמץ מיוחד ביצירת התשתית השיתופית מעבר לתשתית </a:t>
            </a:r>
            <a:r>
              <a:rPr lang="he-IL" baseline="0" dirty="0" err="1"/>
              <a:t>התקשובית</a:t>
            </a:r>
            <a:r>
              <a:rPr lang="he-IL" baseline="0" dirty="0"/>
              <a:t> עצמה </a:t>
            </a:r>
          </a:p>
        </p:txBody>
      </p:sp>
      <p:sp>
        <p:nvSpPr>
          <p:cNvPr id="4" name="מציין מיקום של מספר שקופית 3"/>
          <p:cNvSpPr>
            <a:spLocks noGrp="1"/>
          </p:cNvSpPr>
          <p:nvPr>
            <p:ph type="sldNum" sz="quarter" idx="10"/>
          </p:nvPr>
        </p:nvSpPr>
        <p:spPr/>
        <p:txBody>
          <a:bodyPr/>
          <a:lstStyle/>
          <a:p>
            <a:fld id="{55257A75-25AE-47D2-B04E-6C4F54E8D484}" type="slidenum">
              <a:rPr lang="en-US" smtClean="0"/>
              <a:pPr/>
              <a:t>9</a:t>
            </a:fld>
            <a:endParaRPr lang="en-US"/>
          </a:p>
        </p:txBody>
      </p:sp>
    </p:spTree>
    <p:extLst>
      <p:ext uri="{BB962C8B-B14F-4D97-AF65-F5344CB8AC3E}">
        <p14:creationId xmlns:p14="http://schemas.microsoft.com/office/powerpoint/2010/main" val="24856461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a:solidFill>
                  <a:schemeClr val="tx1"/>
                </a:solidFill>
                <a:latin typeface="+mn-lt"/>
                <a:ea typeface="+mn-ea"/>
                <a:cs typeface="+mn-cs"/>
              </a:rPr>
              <a:t>For example, affirmation that private blockchain activity represents an inherently reliable confirmation, or that a smart contract represents a legal contract in a court of law, could encourage businesses to deploy blockchain technology. Such developments would likely require changes in regulations, laws, practices, and protocols.</a:t>
            </a:r>
            <a:endParaRPr lang="en-US" altLang="en-US" dirty="0"/>
          </a:p>
        </p:txBody>
      </p:sp>
      <p:sp>
        <p:nvSpPr>
          <p:cNvPr id="65540" name="Slide Number Placeholder 3"/>
          <p:cNvSpPr>
            <a:spLocks noGrp="1"/>
          </p:cNvSpPr>
          <p:nvPr>
            <p:ph type="sldNum" sz="quarter" idx="5"/>
          </p:nvPr>
        </p:nvSpPr>
        <p:spPr bwMode="auto">
          <a:noFill/>
          <a:ln>
            <a:miter lim="800000"/>
            <a:headEnd/>
            <a:tailEnd/>
          </a:ln>
        </p:spPr>
        <p:txBody>
          <a:bodyPr/>
          <a:lstStyle/>
          <a:p>
            <a:fld id="{48682F6D-54C0-444E-AEA5-3A889DF0965F}" type="slidenum">
              <a:rPr lang="en-US" altLang="en-US"/>
              <a:pPr/>
              <a:t>108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85800" y="2130425"/>
            <a:ext cx="7772400" cy="1470025"/>
          </a:xfrm>
        </p:spPr>
        <p:txBody>
          <a:bodyPr/>
          <a:lstStyle/>
          <a:p>
            <a:r>
              <a:rPr lang="he-IL"/>
              <a:t>לחץ כדי לערוך סגנון כותרת של תבנית בסיס</a:t>
            </a:r>
            <a:endParaRPr lang="en-US"/>
          </a:p>
        </p:txBody>
      </p:sp>
      <p:sp>
        <p:nvSpPr>
          <p:cNvPr id="3" name="כותרת משנה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a:p>
        </p:txBody>
      </p:sp>
      <p:sp>
        <p:nvSpPr>
          <p:cNvPr id="4" name="מציין מיקום של תאריך 3"/>
          <p:cNvSpPr>
            <a:spLocks noGrp="1"/>
          </p:cNvSpPr>
          <p:nvPr>
            <p:ph type="dt" sz="half" idx="10"/>
          </p:nvPr>
        </p:nvSpPr>
        <p:spPr/>
        <p:txBody>
          <a:bodyPr/>
          <a:lstStyle/>
          <a:p>
            <a:fld id="{94FE1068-E29C-4BAF-A860-87B4FD4FD9CE}" type="datetimeFigureOut">
              <a:rPr lang="en-US" smtClean="0"/>
              <a:pPr/>
              <a:t>6/5/2018</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B4B4B4A9-E384-4991-9458-0678541014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p:cNvSpPr>
            <a:spLocks noGrp="1"/>
          </p:cNvSpPr>
          <p:nvPr>
            <p:ph type="dt" sz="half" idx="10"/>
          </p:nvPr>
        </p:nvSpPr>
        <p:spPr/>
        <p:txBody>
          <a:bodyPr/>
          <a:lstStyle/>
          <a:p>
            <a:fld id="{94FE1068-E29C-4BAF-A860-87B4FD4FD9CE}" type="datetimeFigureOut">
              <a:rPr lang="en-US" smtClean="0"/>
              <a:pPr/>
              <a:t>6/5/2018</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B4B4B4A9-E384-4991-9458-0678541014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8"/>
            <a:ext cx="2057400" cy="5851525"/>
          </a:xfrm>
        </p:spPr>
        <p:txBody>
          <a:bodyPr vert="eaVert"/>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p:cNvSpPr>
            <a:spLocks noGrp="1"/>
          </p:cNvSpPr>
          <p:nvPr>
            <p:ph type="dt" sz="half" idx="10"/>
          </p:nvPr>
        </p:nvSpPr>
        <p:spPr/>
        <p:txBody>
          <a:bodyPr/>
          <a:lstStyle/>
          <a:p>
            <a:fld id="{94FE1068-E29C-4BAF-A860-87B4FD4FD9CE}" type="datetimeFigureOut">
              <a:rPr lang="en-US" smtClean="0"/>
              <a:pPr/>
              <a:t>6/5/2018</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B4B4B4A9-E384-4991-9458-0678541014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p:cNvSpPr>
            <a:spLocks noGrp="1"/>
          </p:cNvSpPr>
          <p:nvPr>
            <p:ph type="dt" sz="half" idx="10"/>
          </p:nvPr>
        </p:nvSpPr>
        <p:spPr/>
        <p:txBody>
          <a:bodyPr/>
          <a:lstStyle/>
          <a:p>
            <a:fld id="{94FE1068-E29C-4BAF-A860-87B4FD4FD9CE}" type="datetimeFigureOut">
              <a:rPr lang="en-US" smtClean="0"/>
              <a:pPr/>
              <a:t>6/5/2018</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B4B4B4A9-E384-4991-9458-0678541014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722313" y="4406900"/>
            <a:ext cx="7772400" cy="1362075"/>
          </a:xfrm>
        </p:spPr>
        <p:txBody>
          <a:bodyPr anchor="t"/>
          <a:lstStyle>
            <a:lvl1pPr algn="l">
              <a:defRPr sz="4000" b="1" cap="all"/>
            </a:lvl1p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94FE1068-E29C-4BAF-A860-87B4FD4FD9CE}" type="datetimeFigureOut">
              <a:rPr lang="en-US" smtClean="0"/>
              <a:pPr/>
              <a:t>6/5/2018</a:t>
            </a:fld>
            <a:endParaRPr lang="en-US"/>
          </a:p>
        </p:txBody>
      </p:sp>
      <p:sp>
        <p:nvSpPr>
          <p:cNvPr id="5" name="מציין מיקום של כותרת תחתונה 4"/>
          <p:cNvSpPr>
            <a:spLocks noGrp="1"/>
          </p:cNvSpPr>
          <p:nvPr>
            <p:ph type="ftr" sz="quarter" idx="11"/>
          </p:nvPr>
        </p:nvSpPr>
        <p:spPr/>
        <p:txBody>
          <a:bodyPr/>
          <a:lstStyle/>
          <a:p>
            <a:endParaRPr lang="en-US"/>
          </a:p>
        </p:txBody>
      </p:sp>
      <p:sp>
        <p:nvSpPr>
          <p:cNvPr id="6" name="מציין מיקום של מספר שקופית 5"/>
          <p:cNvSpPr>
            <a:spLocks noGrp="1"/>
          </p:cNvSpPr>
          <p:nvPr>
            <p:ph type="sldNum" sz="quarter" idx="12"/>
          </p:nvPr>
        </p:nvSpPr>
        <p:spPr/>
        <p:txBody>
          <a:bodyPr/>
          <a:lstStyle/>
          <a:p>
            <a:fld id="{B4B4B4A9-E384-4991-9458-0678541014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4"/>
          <p:cNvSpPr>
            <a:spLocks noGrp="1"/>
          </p:cNvSpPr>
          <p:nvPr>
            <p:ph type="dt" sz="half" idx="10"/>
          </p:nvPr>
        </p:nvSpPr>
        <p:spPr/>
        <p:txBody>
          <a:bodyPr/>
          <a:lstStyle/>
          <a:p>
            <a:fld id="{94FE1068-E29C-4BAF-A860-87B4FD4FD9CE}" type="datetimeFigureOut">
              <a:rPr lang="en-US" smtClean="0"/>
              <a:pPr/>
              <a:t>6/5/2018</a:t>
            </a:fld>
            <a:endParaRPr lang="en-US"/>
          </a:p>
        </p:txBody>
      </p:sp>
      <p:sp>
        <p:nvSpPr>
          <p:cNvPr id="6" name="מציין מיקום של כותרת תחתונה 5"/>
          <p:cNvSpPr>
            <a:spLocks noGrp="1"/>
          </p:cNvSpPr>
          <p:nvPr>
            <p:ph type="ftr" sz="quarter" idx="11"/>
          </p:nvPr>
        </p:nvSpPr>
        <p:spPr/>
        <p:txBody>
          <a:bodyPr/>
          <a:lstStyle/>
          <a:p>
            <a:endParaRPr lang="en-US"/>
          </a:p>
        </p:txBody>
      </p:sp>
      <p:sp>
        <p:nvSpPr>
          <p:cNvPr id="7" name="מציין מיקום של מספר שקופית 6"/>
          <p:cNvSpPr>
            <a:spLocks noGrp="1"/>
          </p:cNvSpPr>
          <p:nvPr>
            <p:ph type="sldNum" sz="quarter" idx="12"/>
          </p:nvPr>
        </p:nvSpPr>
        <p:spPr/>
        <p:txBody>
          <a:bodyPr/>
          <a:lstStyle/>
          <a:p>
            <a:fld id="{B4B4B4A9-E384-4991-9458-0678541014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lvl1p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6"/>
          <p:cNvSpPr>
            <a:spLocks noGrp="1"/>
          </p:cNvSpPr>
          <p:nvPr>
            <p:ph type="dt" sz="half" idx="10"/>
          </p:nvPr>
        </p:nvSpPr>
        <p:spPr/>
        <p:txBody>
          <a:bodyPr/>
          <a:lstStyle/>
          <a:p>
            <a:fld id="{94FE1068-E29C-4BAF-A860-87B4FD4FD9CE}" type="datetimeFigureOut">
              <a:rPr lang="en-US" smtClean="0"/>
              <a:pPr/>
              <a:t>6/5/2018</a:t>
            </a:fld>
            <a:endParaRPr lang="en-US"/>
          </a:p>
        </p:txBody>
      </p:sp>
      <p:sp>
        <p:nvSpPr>
          <p:cNvPr id="8" name="מציין מיקום של כותרת תחתונה 7"/>
          <p:cNvSpPr>
            <a:spLocks noGrp="1"/>
          </p:cNvSpPr>
          <p:nvPr>
            <p:ph type="ftr" sz="quarter" idx="11"/>
          </p:nvPr>
        </p:nvSpPr>
        <p:spPr/>
        <p:txBody>
          <a:bodyPr/>
          <a:lstStyle/>
          <a:p>
            <a:endParaRPr lang="en-US"/>
          </a:p>
        </p:txBody>
      </p:sp>
      <p:sp>
        <p:nvSpPr>
          <p:cNvPr id="9" name="מציין מיקום של מספר שקופית 8"/>
          <p:cNvSpPr>
            <a:spLocks noGrp="1"/>
          </p:cNvSpPr>
          <p:nvPr>
            <p:ph type="sldNum" sz="quarter" idx="12"/>
          </p:nvPr>
        </p:nvSpPr>
        <p:spPr/>
        <p:txBody>
          <a:bodyPr/>
          <a:lstStyle/>
          <a:p>
            <a:fld id="{B4B4B4A9-E384-4991-9458-06785410146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תאריך 2"/>
          <p:cNvSpPr>
            <a:spLocks noGrp="1"/>
          </p:cNvSpPr>
          <p:nvPr>
            <p:ph type="dt" sz="half" idx="10"/>
          </p:nvPr>
        </p:nvSpPr>
        <p:spPr/>
        <p:txBody>
          <a:bodyPr/>
          <a:lstStyle/>
          <a:p>
            <a:fld id="{94FE1068-E29C-4BAF-A860-87B4FD4FD9CE}" type="datetimeFigureOut">
              <a:rPr lang="en-US" smtClean="0"/>
              <a:pPr/>
              <a:t>6/5/2018</a:t>
            </a:fld>
            <a:endParaRPr lang="en-US"/>
          </a:p>
        </p:txBody>
      </p:sp>
      <p:sp>
        <p:nvSpPr>
          <p:cNvPr id="4" name="מציין מיקום של כותרת תחתונה 3"/>
          <p:cNvSpPr>
            <a:spLocks noGrp="1"/>
          </p:cNvSpPr>
          <p:nvPr>
            <p:ph type="ftr" sz="quarter" idx="11"/>
          </p:nvPr>
        </p:nvSpPr>
        <p:spPr/>
        <p:txBody>
          <a:bodyPr/>
          <a:lstStyle/>
          <a:p>
            <a:endParaRPr lang="en-US"/>
          </a:p>
        </p:txBody>
      </p:sp>
      <p:sp>
        <p:nvSpPr>
          <p:cNvPr id="5" name="מציין מיקום של מספר שקופית 4"/>
          <p:cNvSpPr>
            <a:spLocks noGrp="1"/>
          </p:cNvSpPr>
          <p:nvPr>
            <p:ph type="sldNum" sz="quarter" idx="12"/>
          </p:nvPr>
        </p:nvSpPr>
        <p:spPr/>
        <p:txBody>
          <a:bodyPr/>
          <a:lstStyle/>
          <a:p>
            <a:fld id="{B4B4B4A9-E384-4991-9458-0678541014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94FE1068-E29C-4BAF-A860-87B4FD4FD9CE}" type="datetimeFigureOut">
              <a:rPr lang="en-US" smtClean="0"/>
              <a:pPr/>
              <a:t>6/5/2018</a:t>
            </a:fld>
            <a:endParaRPr lang="en-US"/>
          </a:p>
        </p:txBody>
      </p:sp>
      <p:sp>
        <p:nvSpPr>
          <p:cNvPr id="3" name="מציין מיקום של כותרת תחתונה 2"/>
          <p:cNvSpPr>
            <a:spLocks noGrp="1"/>
          </p:cNvSpPr>
          <p:nvPr>
            <p:ph type="ftr" sz="quarter" idx="11"/>
          </p:nvPr>
        </p:nvSpPr>
        <p:spPr/>
        <p:txBody>
          <a:bodyPr/>
          <a:lstStyle/>
          <a:p>
            <a:endParaRPr lang="en-US"/>
          </a:p>
        </p:txBody>
      </p:sp>
      <p:sp>
        <p:nvSpPr>
          <p:cNvPr id="4" name="מציין מיקום של מספר שקופית 3"/>
          <p:cNvSpPr>
            <a:spLocks noGrp="1"/>
          </p:cNvSpPr>
          <p:nvPr>
            <p:ph type="sldNum" sz="quarter" idx="12"/>
          </p:nvPr>
        </p:nvSpPr>
        <p:spPr/>
        <p:txBody>
          <a:bodyPr/>
          <a:lstStyle/>
          <a:p>
            <a:fld id="{B4B4B4A9-E384-4991-9458-0678541014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3008313" cy="1162050"/>
          </a:xfrm>
        </p:spPr>
        <p:txBody>
          <a:bodyPr anchor="b"/>
          <a:lstStyle>
            <a:lvl1pPr algn="l">
              <a:defRPr sz="2000" b="1"/>
            </a:lvl1pPr>
          </a:lstStyle>
          <a:p>
            <a:r>
              <a:rPr lang="he-IL"/>
              <a:t>לחץ כדי לערוך סגנון כותרת של תבנית בסיס</a:t>
            </a:r>
            <a:endParaRPr lang="en-US"/>
          </a:p>
        </p:txBody>
      </p:sp>
      <p:sp>
        <p:nvSpPr>
          <p:cNvPr id="3" name="מציין מיקום תוכן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94FE1068-E29C-4BAF-A860-87B4FD4FD9CE}" type="datetimeFigureOut">
              <a:rPr lang="en-US" smtClean="0"/>
              <a:pPr/>
              <a:t>6/5/2018</a:t>
            </a:fld>
            <a:endParaRPr lang="en-US"/>
          </a:p>
        </p:txBody>
      </p:sp>
      <p:sp>
        <p:nvSpPr>
          <p:cNvPr id="6" name="מציין מיקום של כותרת תחתונה 5"/>
          <p:cNvSpPr>
            <a:spLocks noGrp="1"/>
          </p:cNvSpPr>
          <p:nvPr>
            <p:ph type="ftr" sz="quarter" idx="11"/>
          </p:nvPr>
        </p:nvSpPr>
        <p:spPr/>
        <p:txBody>
          <a:bodyPr/>
          <a:lstStyle/>
          <a:p>
            <a:endParaRPr lang="en-US"/>
          </a:p>
        </p:txBody>
      </p:sp>
      <p:sp>
        <p:nvSpPr>
          <p:cNvPr id="7" name="מציין מיקום של מספר שקופית 6"/>
          <p:cNvSpPr>
            <a:spLocks noGrp="1"/>
          </p:cNvSpPr>
          <p:nvPr>
            <p:ph type="sldNum" sz="quarter" idx="12"/>
          </p:nvPr>
        </p:nvSpPr>
        <p:spPr/>
        <p:txBody>
          <a:bodyPr/>
          <a:lstStyle/>
          <a:p>
            <a:fld id="{B4B4B4A9-E384-4991-9458-0678541014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792288" y="4800600"/>
            <a:ext cx="5486400" cy="566738"/>
          </a:xfrm>
        </p:spPr>
        <p:txBody>
          <a:bodyPr anchor="b"/>
          <a:lstStyle>
            <a:lvl1pPr algn="l">
              <a:defRPr sz="2000" b="1"/>
            </a:lvl1pPr>
          </a:lstStyle>
          <a:p>
            <a:r>
              <a:rPr lang="he-IL"/>
              <a:t>לחץ כדי לערוך סגנון כותרת של תבנית בסיס</a:t>
            </a:r>
            <a:endParaRPr lang="en-US"/>
          </a:p>
        </p:txBody>
      </p:sp>
      <p:sp>
        <p:nvSpPr>
          <p:cNvPr id="3" name="מציין מיקום של תמונה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מציין מיקום טקסט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94FE1068-E29C-4BAF-A860-87B4FD4FD9CE}" type="datetimeFigureOut">
              <a:rPr lang="en-US" smtClean="0"/>
              <a:pPr/>
              <a:t>6/5/2018</a:t>
            </a:fld>
            <a:endParaRPr lang="en-US"/>
          </a:p>
        </p:txBody>
      </p:sp>
      <p:sp>
        <p:nvSpPr>
          <p:cNvPr id="6" name="מציין מיקום של כותרת תחתונה 5"/>
          <p:cNvSpPr>
            <a:spLocks noGrp="1"/>
          </p:cNvSpPr>
          <p:nvPr>
            <p:ph type="ftr" sz="quarter" idx="11"/>
          </p:nvPr>
        </p:nvSpPr>
        <p:spPr/>
        <p:txBody>
          <a:bodyPr/>
          <a:lstStyle/>
          <a:p>
            <a:endParaRPr lang="en-US"/>
          </a:p>
        </p:txBody>
      </p:sp>
      <p:sp>
        <p:nvSpPr>
          <p:cNvPr id="7" name="מציין מיקום של מספר שקופית 6"/>
          <p:cNvSpPr>
            <a:spLocks noGrp="1"/>
          </p:cNvSpPr>
          <p:nvPr>
            <p:ph type="sldNum" sz="quarter" idx="12"/>
          </p:nvPr>
        </p:nvSpPr>
        <p:spPr/>
        <p:txBody>
          <a:bodyPr/>
          <a:lstStyle/>
          <a:p>
            <a:fld id="{B4B4B4A9-E384-4991-9458-0678541014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FE1068-E29C-4BAF-A860-87B4FD4FD9CE}" type="datetimeFigureOut">
              <a:rPr lang="en-US" smtClean="0"/>
              <a:pPr/>
              <a:t>6/5/2018</a:t>
            </a:fld>
            <a:endParaRPr lang="en-US"/>
          </a:p>
        </p:txBody>
      </p:sp>
      <p:sp>
        <p:nvSpPr>
          <p:cNvPr id="5" name="מציין מיקום של כותרת תחתונה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מציין מיקום של מספר שקופית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4B4A9-E384-4991-9458-06785410146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image" Target="../media/image128.jpeg"/></Relationships>
</file>

<file path=ppt/slides/_rels/slide10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6ptDGdbzeCM" TargetMode="Externa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xml"/><Relationship Id="rId1" Type="http://schemas.openxmlformats.org/officeDocument/2006/relationships/video" Target="https://www.youtube.com/embed/C3OTJ1Adra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62.png"/><Relationship Id="rId7"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6.jpeg"/></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27.xml"/><Relationship Id="rId16" Type="http://schemas.openxmlformats.org/officeDocument/2006/relationships/diagramColors" Target="../diagrams/colors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6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9.jpeg"/></Relationships>
</file>

<file path=ppt/slides/_rels/slide7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0.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25.jpeg"/><Relationship Id="rId4" Type="http://schemas.openxmlformats.org/officeDocument/2006/relationships/image" Target="../media/image22.jpe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14.jpeg"/><Relationship Id="rId4" Type="http://schemas.openxmlformats.org/officeDocument/2006/relationships/image" Target="../media/image113.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0" y="5445224"/>
            <a:ext cx="9144000" cy="1412776"/>
          </a:xfrm>
        </p:spPr>
        <p:txBody>
          <a:bodyPr>
            <a:normAutofit/>
          </a:bodyPr>
          <a:lstStyle/>
          <a:p>
            <a:pPr algn="l"/>
            <a:r>
              <a:rPr lang="en-US" b="1" dirty="0"/>
              <a:t>Use cases and challenges</a:t>
            </a:r>
            <a:br>
              <a:rPr lang="en-US" b="1" dirty="0"/>
            </a:br>
            <a:r>
              <a:rPr lang="en-US" sz="3200" b="1" dirty="0"/>
              <a:t>Dr. Levi </a:t>
            </a:r>
            <a:r>
              <a:rPr lang="en-US" sz="3200" b="1" dirty="0" err="1"/>
              <a:t>Shaul</a:t>
            </a:r>
            <a:endParaRPr lang="en-US" b="1" dirty="0"/>
          </a:p>
        </p:txBody>
      </p:sp>
      <p:pic>
        <p:nvPicPr>
          <p:cNvPr id="120834" name="Picture 2" descr="תוצאת תמונה עבור ‪blockchain‬‏"/>
          <p:cNvPicPr>
            <a:picLocks noChangeAspect="1" noChangeArrowheads="1"/>
          </p:cNvPicPr>
          <p:nvPr/>
        </p:nvPicPr>
        <p:blipFill>
          <a:blip r:embed="rId3" cstate="print"/>
          <a:srcRect/>
          <a:stretch>
            <a:fillRect/>
          </a:stretch>
        </p:blipFill>
        <p:spPr bwMode="auto">
          <a:xfrm>
            <a:off x="0" y="0"/>
            <a:ext cx="9144000" cy="546249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Sharing Economy</a:t>
            </a:r>
          </a:p>
        </p:txBody>
      </p:sp>
      <p:pic>
        <p:nvPicPr>
          <p:cNvPr id="8194" name="Picture 2" descr="תוצאת תמונה עבור ‪sharing economy‬‏"/>
          <p:cNvPicPr>
            <a:picLocks noChangeAspect="1" noChangeArrowheads="1"/>
          </p:cNvPicPr>
          <p:nvPr/>
        </p:nvPicPr>
        <p:blipFill>
          <a:blip r:embed="rId3" cstate="print"/>
          <a:srcRect/>
          <a:stretch>
            <a:fillRect/>
          </a:stretch>
        </p:blipFill>
        <p:spPr bwMode="auto">
          <a:xfrm>
            <a:off x="49431" y="1340768"/>
            <a:ext cx="9094569" cy="5517232"/>
          </a:xfrm>
          <a:prstGeom prst="rect">
            <a:avLst/>
          </a:prstGeom>
          <a:noFill/>
        </p:spPr>
      </p:pic>
    </p:spTree>
    <p:extLst>
      <p:ext uri="{BB962C8B-B14F-4D97-AF65-F5344CB8AC3E}">
        <p14:creationId xmlns:p14="http://schemas.microsoft.com/office/powerpoint/2010/main" val="31022071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2"/>
          <p:cNvSpPr>
            <a:spLocks noGrp="1"/>
          </p:cNvSpPr>
          <p:nvPr>
            <p:ph type="title"/>
          </p:nvPr>
        </p:nvSpPr>
        <p:spPr>
          <a:xfrm>
            <a:off x="457200" y="201613"/>
            <a:ext cx="8229600" cy="1143000"/>
          </a:xfrm>
        </p:spPr>
        <p:txBody>
          <a:bodyPr/>
          <a:lstStyle/>
          <a:p>
            <a:r>
              <a:rPr lang="en-US" altLang="en-US" dirty="0"/>
              <a:t>Hyperledger Projects</a:t>
            </a:r>
            <a:endParaRPr lang="en-US" altLang="en-US" sz="2800" dirty="0"/>
          </a:p>
        </p:txBody>
      </p:sp>
      <p:sp>
        <p:nvSpPr>
          <p:cNvPr id="20484" name="Title 2"/>
          <p:cNvSpPr>
            <a:spLocks noGrp="1"/>
          </p:cNvSpPr>
          <p:nvPr>
            <p:ph idx="1"/>
          </p:nvPr>
        </p:nvSpPr>
        <p:spPr>
          <a:xfrm>
            <a:off x="251520" y="1412776"/>
            <a:ext cx="8686800" cy="5638800"/>
          </a:xfrm>
        </p:spPr>
        <p:txBody>
          <a:bodyPr/>
          <a:lstStyle/>
          <a:p>
            <a:pPr marL="538163" indent="-538163">
              <a:buFont typeface="Wingdings" pitchFamily="2" charset="2"/>
              <a:buChar char="q"/>
              <a:defRPr/>
            </a:pPr>
            <a:r>
              <a:rPr lang="en-US" altLang="en-US" b="1" dirty="0"/>
              <a:t>Burrow</a:t>
            </a:r>
            <a:r>
              <a:rPr lang="en-US" altLang="en-US" dirty="0"/>
              <a:t> </a:t>
            </a:r>
            <a:r>
              <a:rPr lang="en-US" altLang="en-US" sz="2400" dirty="0"/>
              <a:t>– Permissible </a:t>
            </a:r>
            <a:r>
              <a:rPr lang="en-US" altLang="en-US" sz="2400" b="1" dirty="0"/>
              <a:t>smart contract machine </a:t>
            </a:r>
            <a:r>
              <a:rPr lang="en-US" altLang="en-US" sz="2400" dirty="0"/>
              <a:t>with a modular blockchain client, built in part to the specification of the Ethereum Virtual Machine (EVM)</a:t>
            </a:r>
          </a:p>
          <a:p>
            <a:pPr marL="538163" indent="-538163">
              <a:buFont typeface="Wingdings" pitchFamily="2" charset="2"/>
              <a:buChar char="q"/>
              <a:defRPr/>
            </a:pPr>
            <a:endParaRPr lang="en-US" altLang="en-US" sz="800" dirty="0"/>
          </a:p>
          <a:p>
            <a:pPr marL="538163" indent="-538163">
              <a:buFont typeface="Wingdings" pitchFamily="2" charset="2"/>
              <a:buChar char="q"/>
              <a:defRPr/>
            </a:pPr>
            <a:r>
              <a:rPr lang="en-US" altLang="en-US" b="1" dirty="0" err="1"/>
              <a:t>Iroha</a:t>
            </a:r>
            <a:r>
              <a:rPr lang="en-US" altLang="en-US" dirty="0"/>
              <a:t> </a:t>
            </a:r>
            <a:r>
              <a:rPr lang="en-US" altLang="en-US" sz="2400" dirty="0"/>
              <a:t>– Simple and easy </a:t>
            </a:r>
            <a:r>
              <a:rPr lang="en-US" altLang="en-US" sz="2400" b="1" dirty="0"/>
              <a:t>blockchain framework </a:t>
            </a:r>
            <a:r>
              <a:rPr lang="en-US" altLang="en-US" sz="2400" dirty="0"/>
              <a:t>designed to be incorporated into infrastructure projects requiring distributed ledger technology</a:t>
            </a:r>
          </a:p>
          <a:p>
            <a:pPr marL="538163" indent="-538163">
              <a:buFont typeface="Wingdings" pitchFamily="2" charset="2"/>
              <a:buChar char="q"/>
              <a:defRPr/>
            </a:pPr>
            <a:endParaRPr lang="en-US" altLang="en-US" sz="800" dirty="0"/>
          </a:p>
          <a:p>
            <a:pPr marL="538163" indent="-538163">
              <a:buFont typeface="Wingdings" pitchFamily="2" charset="2"/>
              <a:buChar char="q"/>
              <a:defRPr/>
            </a:pPr>
            <a:r>
              <a:rPr lang="en-US" altLang="en-US" b="1" dirty="0" err="1"/>
              <a:t>Sawtooth</a:t>
            </a:r>
            <a:r>
              <a:rPr lang="en-US" altLang="en-US" b="1" dirty="0"/>
              <a:t> </a:t>
            </a:r>
            <a:r>
              <a:rPr lang="en-US" altLang="en-US" sz="2400" dirty="0"/>
              <a:t>– A modular platform for building, deploying, and running </a:t>
            </a:r>
            <a:r>
              <a:rPr lang="en-US" altLang="en-US" sz="2400" b="1" dirty="0"/>
              <a:t>distributed ledgers</a:t>
            </a:r>
          </a:p>
          <a:p>
            <a:pPr marL="538163" indent="-538163">
              <a:buFont typeface="Wingdings" pitchFamily="2" charset="2"/>
              <a:buChar char="q"/>
              <a:defRPr/>
            </a:pPr>
            <a:r>
              <a:rPr lang="en-US" altLang="en-US" b="1" dirty="0"/>
              <a:t>Indy</a:t>
            </a:r>
            <a:r>
              <a:rPr lang="en-US" altLang="en-US" dirty="0"/>
              <a:t> </a:t>
            </a:r>
            <a:r>
              <a:rPr lang="en-US" altLang="en-US" sz="2400" dirty="0"/>
              <a:t>- A distributed ledger that provides tools, libraries, and reusable components for creating and using independent, </a:t>
            </a:r>
            <a:r>
              <a:rPr lang="en-US" altLang="en-US" sz="2400" b="1" dirty="0"/>
              <a:t>decentralized and digital identities</a:t>
            </a:r>
            <a:r>
              <a:rPr lang="en-US" altLang="en-US" sz="2400" dirty="0"/>
              <a:t>.</a:t>
            </a:r>
            <a:endParaRPr lang="en-US" sz="2400" dirty="0"/>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Content Placeholder 1"/>
          <p:cNvSpPr>
            <a:spLocks noGrp="1"/>
          </p:cNvSpPr>
          <p:nvPr>
            <p:ph idx="1"/>
          </p:nvPr>
        </p:nvSpPr>
        <p:spPr>
          <a:xfrm>
            <a:off x="457200" y="1524000"/>
            <a:ext cx="8229600" cy="5029200"/>
          </a:xfrm>
        </p:spPr>
        <p:txBody>
          <a:bodyPr>
            <a:normAutofit fontScale="92500" lnSpcReduction="10000"/>
          </a:bodyPr>
          <a:lstStyle/>
          <a:p>
            <a:pPr marL="158750" indent="0">
              <a:buNone/>
              <a:defRPr/>
            </a:pPr>
            <a:r>
              <a:rPr lang="en-US" altLang="en-US" dirty="0"/>
              <a:t>The </a:t>
            </a:r>
            <a:r>
              <a:rPr lang="en-US" altLang="en-US" dirty="0" err="1"/>
              <a:t>Ethereum</a:t>
            </a:r>
            <a:r>
              <a:rPr lang="en-US" altLang="en-US" dirty="0"/>
              <a:t> project was bootstrapped via an ether pre-sale during August 2014 by fans all around the world. It is developed by the </a:t>
            </a:r>
            <a:r>
              <a:rPr lang="en-US" altLang="en-US" dirty="0" err="1"/>
              <a:t>Ethereum</a:t>
            </a:r>
            <a:r>
              <a:rPr lang="en-US" altLang="en-US" dirty="0"/>
              <a:t> Foundation, a Swiss nonprofit, with contributions from individuals and organizations across the globe.</a:t>
            </a:r>
          </a:p>
          <a:p>
            <a:pPr marL="158750" indent="0">
              <a:buFont typeface="Arial" panose="020B0604020202020204" pitchFamily="34" charset="0"/>
              <a:buNone/>
              <a:defRPr/>
            </a:pPr>
            <a:r>
              <a:rPr lang="en-US" altLang="en-US" dirty="0" err="1"/>
              <a:t>Ethereum</a:t>
            </a:r>
            <a:r>
              <a:rPr lang="en-US" altLang="en-US" dirty="0"/>
              <a:t> is a decentralized platform that runs smart contracts: applications that run exactly as programmed without any possibility of downtime, censorship, fraud, or third party interference.</a:t>
            </a:r>
          </a:p>
          <a:p>
            <a:pPr marL="158750" indent="0">
              <a:buFont typeface="Arial" panose="020B0604020202020204" pitchFamily="34" charset="0"/>
              <a:buNone/>
              <a:defRPr/>
            </a:pPr>
            <a:endParaRPr lang="en-US" altLang="en-US" sz="1800" dirty="0"/>
          </a:p>
          <a:p>
            <a:pPr marL="158750" indent="0">
              <a:buFont typeface="Arial" panose="020B0604020202020204" pitchFamily="34" charset="0"/>
              <a:buNone/>
              <a:defRPr/>
            </a:pPr>
            <a:endParaRPr lang="en-US" altLang="en-US" sz="1400" u="sng" dirty="0">
              <a:solidFill>
                <a:srgbClr val="FF0000"/>
              </a:solidFill>
            </a:endParaRPr>
          </a:p>
          <a:p>
            <a:pPr marL="160337" indent="0">
              <a:buFont typeface="Arial" charset="0"/>
              <a:buNone/>
              <a:defRPr/>
            </a:pPr>
            <a:r>
              <a:rPr lang="en-US" altLang="en-US" sz="1400" u="sng" dirty="0">
                <a:solidFill>
                  <a:srgbClr val="C00000"/>
                </a:solidFill>
              </a:rPr>
              <a:t>www.ethereum.org</a:t>
            </a:r>
          </a:p>
          <a:p>
            <a:pPr marL="158750" indent="0">
              <a:buFont typeface="Arial" panose="020B0604020202020204" pitchFamily="34" charset="0"/>
              <a:buNone/>
              <a:defRPr/>
            </a:pPr>
            <a:endParaRPr lang="en-US" altLang="en-US" dirty="0"/>
          </a:p>
        </p:txBody>
      </p:sp>
      <p:sp>
        <p:nvSpPr>
          <p:cNvPr id="46083" name="Title 2"/>
          <p:cNvSpPr>
            <a:spLocks noGrp="1"/>
          </p:cNvSpPr>
          <p:nvPr>
            <p:ph type="title"/>
          </p:nvPr>
        </p:nvSpPr>
        <p:spPr/>
        <p:txBody>
          <a:bodyPr/>
          <a:lstStyle/>
          <a:p>
            <a:r>
              <a:rPr lang="en-US" altLang="en-US"/>
              <a:t>Ethereum Alliance</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Content Placeholder 1"/>
          <p:cNvSpPr>
            <a:spLocks noGrp="1"/>
          </p:cNvSpPr>
          <p:nvPr>
            <p:ph idx="1"/>
          </p:nvPr>
        </p:nvSpPr>
        <p:spPr>
          <a:xfrm>
            <a:off x="457200" y="1430338"/>
            <a:ext cx="8229600" cy="5029200"/>
          </a:xfrm>
        </p:spPr>
        <p:txBody>
          <a:bodyPr>
            <a:normAutofit lnSpcReduction="10000"/>
          </a:bodyPr>
          <a:lstStyle/>
          <a:p>
            <a:pPr marL="158750" indent="0">
              <a:buFont typeface="Arial" panose="020B0604020202020204" pitchFamily="34" charset="0"/>
              <a:buNone/>
              <a:defRPr/>
            </a:pPr>
            <a:r>
              <a:rPr lang="en-US" altLang="en-US" dirty="0"/>
              <a:t>Several Ethereum offerings include:</a:t>
            </a:r>
          </a:p>
          <a:p>
            <a:pPr marL="158750" indent="0">
              <a:buFont typeface="Arial" panose="020B0604020202020204" pitchFamily="34" charset="0"/>
              <a:buNone/>
              <a:defRPr/>
            </a:pPr>
            <a:endParaRPr lang="en-US" altLang="en-US" sz="1000" dirty="0"/>
          </a:p>
          <a:p>
            <a:pPr marL="615950">
              <a:defRPr/>
            </a:pPr>
            <a:r>
              <a:rPr lang="en-US" sz="2600" dirty="0"/>
              <a:t>The  Ethereum Wallet, which is a gateway to decentralized applications on the Ethereum blockchain, allowing users to hold and secure ether and other crypto-assets built on Ethereum, as well as write, deploy and use smart contracts</a:t>
            </a:r>
          </a:p>
          <a:p>
            <a:pPr marL="433070" indent="0">
              <a:buFont typeface="Arial" charset="0"/>
              <a:buNone/>
              <a:defRPr/>
            </a:pPr>
            <a:endParaRPr lang="en-US" sz="1000" dirty="0"/>
          </a:p>
          <a:p>
            <a:pPr marL="615950">
              <a:defRPr/>
            </a:pPr>
            <a:r>
              <a:rPr lang="en-US" sz="2600" dirty="0"/>
              <a:t>Design and issue your own cryptocurrency/traceable token</a:t>
            </a:r>
          </a:p>
          <a:p>
            <a:pPr marL="433070" indent="0">
              <a:buFont typeface="Arial" charset="0"/>
              <a:buNone/>
              <a:defRPr/>
            </a:pPr>
            <a:endParaRPr lang="en-US" sz="1000" dirty="0"/>
          </a:p>
          <a:p>
            <a:pPr marL="615950">
              <a:defRPr/>
            </a:pPr>
            <a:r>
              <a:rPr lang="en-US" sz="2600" dirty="0"/>
              <a:t>Kickstart a project with Crowdsale</a:t>
            </a:r>
          </a:p>
          <a:p>
            <a:pPr marL="160337" indent="0">
              <a:buFont typeface="Arial" charset="0"/>
              <a:buNone/>
              <a:defRPr/>
            </a:pPr>
            <a:endParaRPr lang="en-US" altLang="en-US" sz="1400" u="sng" dirty="0">
              <a:solidFill>
                <a:srgbClr val="C00000"/>
              </a:solidFill>
            </a:endParaRPr>
          </a:p>
          <a:p>
            <a:pPr marL="160337" indent="0">
              <a:buFont typeface="Arial" charset="0"/>
              <a:buNone/>
              <a:defRPr/>
            </a:pPr>
            <a:r>
              <a:rPr lang="en-US" altLang="en-US" sz="1400" u="sng" dirty="0">
                <a:solidFill>
                  <a:srgbClr val="C00000"/>
                </a:solidFill>
              </a:rPr>
              <a:t>www.ethereum.org</a:t>
            </a:r>
          </a:p>
          <a:p>
            <a:pPr marL="158750" indent="0">
              <a:buFont typeface="Arial" panose="020B0604020202020204" pitchFamily="34" charset="0"/>
              <a:buNone/>
              <a:defRPr/>
            </a:pPr>
            <a:endParaRPr lang="en-US" altLang="en-US" dirty="0"/>
          </a:p>
        </p:txBody>
      </p:sp>
      <p:sp>
        <p:nvSpPr>
          <p:cNvPr id="48131" name="Title 2"/>
          <p:cNvSpPr>
            <a:spLocks noGrp="1"/>
          </p:cNvSpPr>
          <p:nvPr>
            <p:ph type="title"/>
          </p:nvPr>
        </p:nvSpPr>
        <p:spPr/>
        <p:txBody>
          <a:bodyPr/>
          <a:lstStyle/>
          <a:p>
            <a:r>
              <a:rPr lang="en-US" altLang="en-US"/>
              <a:t>Ethereum Tools</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000" b="1" i="0" u="none" strike="noStrike" kern="1200" cap="none" spc="0" normalizeH="0" baseline="0" noProof="0" dirty="0">
                <a:ln>
                  <a:noFill/>
                </a:ln>
                <a:solidFill>
                  <a:schemeClr val="tx1"/>
                </a:solidFill>
                <a:effectLst/>
                <a:uLnTx/>
                <a:uFillTx/>
                <a:latin typeface="+mj-lt"/>
                <a:ea typeface="+mj-ea"/>
                <a:cs typeface="+mj-cs"/>
              </a:rPr>
              <a:t>Criticism and Challenges</a:t>
            </a:r>
          </a:p>
        </p:txBody>
      </p:sp>
      <p:pic>
        <p:nvPicPr>
          <p:cNvPr id="5" name="Content Placeholder 4"/>
          <p:cNvPicPr>
            <a:picLocks noGrp="1" noChangeAspect="1"/>
          </p:cNvPicPr>
          <p:nvPr>
            <p:ph idx="1"/>
          </p:nvPr>
        </p:nvPicPr>
        <p:blipFill>
          <a:blip r:embed="rId3" cstate="print"/>
          <a:srcRect/>
          <a:stretch>
            <a:fillRect/>
          </a:stretch>
        </p:blipFill>
        <p:spPr>
          <a:xfrm>
            <a:off x="1258888" y="1484313"/>
            <a:ext cx="6265862" cy="4379912"/>
          </a:xfrm>
        </p:spPr>
      </p:pic>
      <p:sp>
        <p:nvSpPr>
          <p:cNvPr id="7" name="Down Arrow 5"/>
          <p:cNvSpPr/>
          <p:nvPr/>
        </p:nvSpPr>
        <p:spPr>
          <a:xfrm rot="10800000">
            <a:off x="1817688" y="4306888"/>
            <a:ext cx="484187" cy="139858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8" name="Title 2"/>
          <p:cNvSpPr>
            <a:spLocks noGrp="1"/>
          </p:cNvSpPr>
          <p:nvPr>
            <p:ph type="title"/>
          </p:nvPr>
        </p:nvSpPr>
        <p:spPr>
          <a:xfrm>
            <a:off x="0" y="5877272"/>
            <a:ext cx="7956550" cy="444500"/>
          </a:xfrm>
        </p:spPr>
        <p:txBody>
          <a:bodyPr>
            <a:normAutofit fontScale="90000"/>
          </a:bodyPr>
          <a:lstStyle/>
          <a:p>
            <a:r>
              <a:rPr lang="en-GB" dirty="0"/>
              <a:t>It’s early stages yet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6" name="Picture 4" descr="תוצאת תמונה עבור ‪ONE WAY TICKET‬‏"/>
          <p:cNvPicPr>
            <a:picLocks noChangeAspect="1" noChangeArrowheads="1"/>
          </p:cNvPicPr>
          <p:nvPr/>
        </p:nvPicPr>
        <p:blipFill>
          <a:blip r:embed="rId3" cstate="print"/>
          <a:srcRect l="8829" t="29531" r="9223" b="29126"/>
          <a:stretch>
            <a:fillRect/>
          </a:stretch>
        </p:blipFill>
        <p:spPr bwMode="auto">
          <a:xfrm>
            <a:off x="611560" y="908720"/>
            <a:ext cx="7632848" cy="1698302"/>
          </a:xfrm>
          <a:prstGeom prst="rect">
            <a:avLst/>
          </a:prstGeom>
          <a:noFill/>
        </p:spPr>
      </p:pic>
      <p:sp>
        <p:nvSpPr>
          <p:cNvPr id="6" name="Title 2"/>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000" b="1" i="0" u="none" strike="noStrike" kern="1200" cap="none" spc="0" normalizeH="0" baseline="0" noProof="0" dirty="0">
                <a:ln>
                  <a:noFill/>
                </a:ln>
                <a:solidFill>
                  <a:schemeClr val="tx1"/>
                </a:solidFill>
                <a:effectLst/>
                <a:uLnTx/>
                <a:uFillTx/>
                <a:latin typeface="+mj-lt"/>
                <a:ea typeface="+mj-ea"/>
                <a:cs typeface="+mj-cs"/>
              </a:rPr>
              <a:t>Criticism and Challenges</a:t>
            </a:r>
          </a:p>
        </p:txBody>
      </p:sp>
      <p:pic>
        <p:nvPicPr>
          <p:cNvPr id="177158" name="Picture 6" descr="תמונה קשורה"/>
          <p:cNvPicPr>
            <a:picLocks noChangeAspect="1" noChangeArrowheads="1"/>
          </p:cNvPicPr>
          <p:nvPr/>
        </p:nvPicPr>
        <p:blipFill>
          <a:blip r:embed="rId4" cstate="print"/>
          <a:srcRect t="17672" b="19492"/>
          <a:stretch>
            <a:fillRect/>
          </a:stretch>
        </p:blipFill>
        <p:spPr bwMode="auto">
          <a:xfrm>
            <a:off x="1115616" y="2780928"/>
            <a:ext cx="6848475" cy="2304256"/>
          </a:xfrm>
          <a:prstGeom prst="rect">
            <a:avLst/>
          </a:prstGeom>
          <a:noFill/>
        </p:spPr>
      </p:pic>
      <p:pic>
        <p:nvPicPr>
          <p:cNvPr id="177160" name="Picture 8" descr="תוצאת תמונה עבור ‪1-800-SUICIDE‬‏"/>
          <p:cNvPicPr>
            <a:picLocks noChangeAspect="1" noChangeArrowheads="1"/>
          </p:cNvPicPr>
          <p:nvPr/>
        </p:nvPicPr>
        <p:blipFill>
          <a:blip r:embed="rId5" cstate="print"/>
          <a:srcRect t="53560" b="28800"/>
          <a:stretch>
            <a:fillRect/>
          </a:stretch>
        </p:blipFill>
        <p:spPr bwMode="auto">
          <a:xfrm>
            <a:off x="179512" y="5229200"/>
            <a:ext cx="8572500" cy="1512168"/>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000" b="1" i="0" u="none" strike="noStrike" kern="1200" cap="none" spc="0" normalizeH="0" baseline="0" noProof="0" dirty="0">
                <a:ln>
                  <a:noFill/>
                </a:ln>
                <a:solidFill>
                  <a:schemeClr val="tx1"/>
                </a:solidFill>
                <a:effectLst/>
                <a:uLnTx/>
                <a:uFillTx/>
                <a:latin typeface="+mj-lt"/>
                <a:ea typeface="+mj-ea"/>
                <a:cs typeface="+mj-cs"/>
              </a:rPr>
              <a:t>Criticism and Challenges</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en-US" sz="2800" b="1" dirty="0">
                <a:latin typeface="+mj-lt"/>
                <a:ea typeface="+mj-ea"/>
                <a:cs typeface="+mj-cs"/>
              </a:rPr>
              <a:t>Energy consumption</a:t>
            </a:r>
            <a:endParaRPr kumimoji="0" lang="en-US" altLang="en-US"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11268" name="Picture 4" descr="תמונה קשורה"/>
          <p:cNvPicPr>
            <a:picLocks noChangeAspect="1" noChangeArrowheads="1"/>
          </p:cNvPicPr>
          <p:nvPr/>
        </p:nvPicPr>
        <p:blipFill>
          <a:blip r:embed="rId3" cstate="print"/>
          <a:srcRect/>
          <a:stretch>
            <a:fillRect/>
          </a:stretch>
        </p:blipFill>
        <p:spPr bwMode="auto">
          <a:xfrm>
            <a:off x="-1" y="3645024"/>
            <a:ext cx="9144001" cy="3212976"/>
          </a:xfrm>
          <a:prstGeom prst="rect">
            <a:avLst/>
          </a:prstGeom>
          <a:noFill/>
        </p:spPr>
      </p:pic>
      <p:pic>
        <p:nvPicPr>
          <p:cNvPr id="11266" name="Picture 2" descr="תוצאת תמונה עבור ‪Energy consumption‬‏"/>
          <p:cNvPicPr>
            <a:picLocks noChangeAspect="1" noChangeArrowheads="1"/>
          </p:cNvPicPr>
          <p:nvPr/>
        </p:nvPicPr>
        <p:blipFill>
          <a:blip r:embed="rId4" cstate="print"/>
          <a:srcRect/>
          <a:stretch>
            <a:fillRect/>
          </a:stretch>
        </p:blipFill>
        <p:spPr bwMode="auto">
          <a:xfrm>
            <a:off x="179512" y="1268760"/>
            <a:ext cx="8964488" cy="3240360"/>
          </a:xfrm>
          <a:prstGeom prst="rect">
            <a:avLst/>
          </a:prstGeo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2"/>
          <p:cNvSpPr>
            <a:spLocks noGrp="1"/>
          </p:cNvSpPr>
          <p:nvPr>
            <p:ph idx="1"/>
          </p:nvPr>
        </p:nvSpPr>
        <p:spPr>
          <a:xfrm>
            <a:off x="251520" y="1052736"/>
            <a:ext cx="8517632" cy="5544616"/>
          </a:xfrm>
          <a:ln>
            <a:solidFill>
              <a:schemeClr val="tx1"/>
            </a:solidFill>
          </a:ln>
        </p:spPr>
        <p:txBody>
          <a:bodyPr>
            <a:noAutofit/>
          </a:bodyPr>
          <a:lstStyle/>
          <a:p>
            <a:pPr marL="623888" indent="-623888">
              <a:buFont typeface="Wingdings" pitchFamily="2" charset="2"/>
              <a:buChar char="q"/>
              <a:defRPr/>
            </a:pPr>
            <a:r>
              <a:rPr lang="en-US" b="1" dirty="0"/>
              <a:t>Nascent</a:t>
            </a:r>
            <a:r>
              <a:rPr lang="en-US" dirty="0"/>
              <a:t> </a:t>
            </a:r>
            <a:r>
              <a:rPr lang="en-US" b="1" dirty="0"/>
              <a:t>technology</a:t>
            </a:r>
            <a:r>
              <a:rPr lang="en-US" dirty="0"/>
              <a:t> – The </a:t>
            </a:r>
            <a:r>
              <a:rPr lang="en-US" dirty="0" err="1"/>
              <a:t>Ethereum</a:t>
            </a:r>
            <a:r>
              <a:rPr lang="en-US" dirty="0"/>
              <a:t> network, barely over two years old, is still considered in development</a:t>
            </a:r>
          </a:p>
          <a:p>
            <a:pPr marL="623888" indent="-623888">
              <a:buFont typeface="Wingdings" pitchFamily="2" charset="2"/>
              <a:buChar char="q"/>
              <a:defRPr/>
            </a:pPr>
            <a:r>
              <a:rPr lang="en-US" b="1" dirty="0"/>
              <a:t>New perception of DB Management</a:t>
            </a:r>
          </a:p>
          <a:p>
            <a:pPr marL="623888" indent="-623888">
              <a:buFont typeface="Wingdings" pitchFamily="2" charset="2"/>
              <a:buChar char="q"/>
              <a:defRPr/>
            </a:pPr>
            <a:r>
              <a:rPr lang="en-US" b="1" dirty="0"/>
              <a:t>Doing research &amp; dev. Vs. doing nothing</a:t>
            </a:r>
          </a:p>
          <a:p>
            <a:pPr marL="1162050" lvl="1" indent="-704850">
              <a:buFont typeface="Wingdings" pitchFamily="2" charset="2"/>
              <a:buChar char="q"/>
              <a:defRPr/>
            </a:pPr>
            <a:r>
              <a:rPr lang="en-US" sz="3200" dirty="0"/>
              <a:t>Loss of capital</a:t>
            </a:r>
          </a:p>
          <a:p>
            <a:pPr marL="1162050" lvl="1" indent="-704850">
              <a:buFont typeface="Wingdings" pitchFamily="2" charset="2"/>
              <a:buChar char="q"/>
              <a:defRPr/>
            </a:pPr>
            <a:r>
              <a:rPr lang="en-US" sz="3200" dirty="0"/>
              <a:t>Effect of 3</a:t>
            </a:r>
            <a:r>
              <a:rPr lang="en-US" sz="3200" baseline="30000" dirty="0"/>
              <a:t>rd</a:t>
            </a:r>
            <a:r>
              <a:rPr lang="en-US" sz="3200" dirty="0"/>
              <a:t> parties</a:t>
            </a:r>
          </a:p>
          <a:p>
            <a:pPr marL="623888" indent="-623888">
              <a:buFont typeface="Wingdings" pitchFamily="2" charset="2"/>
              <a:buChar char="q"/>
              <a:defRPr/>
            </a:pPr>
            <a:r>
              <a:rPr lang="en-US" dirty="0"/>
              <a:t>Uncertain </a:t>
            </a:r>
            <a:r>
              <a:rPr lang="en-US" b="1" dirty="0"/>
              <a:t>regulatory status </a:t>
            </a:r>
            <a:r>
              <a:rPr lang="en-US" dirty="0"/>
              <a:t>in favor of mass adoption</a:t>
            </a:r>
          </a:p>
          <a:p>
            <a:pPr marL="623888" indent="-623888">
              <a:buFont typeface="Wingdings" pitchFamily="2" charset="2"/>
              <a:buChar char="q"/>
              <a:defRPr/>
            </a:pPr>
            <a:r>
              <a:rPr lang="en-US" dirty="0"/>
              <a:t>Multiple </a:t>
            </a:r>
            <a:r>
              <a:rPr lang="en-US" b="1" dirty="0"/>
              <a:t>competing blockchain platforms </a:t>
            </a:r>
          </a:p>
        </p:txBody>
      </p:sp>
      <p:sp>
        <p:nvSpPr>
          <p:cNvPr id="6" name="Title 2"/>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000" b="1" i="0" u="none" strike="noStrike" kern="1200" cap="none" spc="0" normalizeH="0" baseline="0" noProof="0" dirty="0">
                <a:ln>
                  <a:noFill/>
                </a:ln>
                <a:solidFill>
                  <a:schemeClr val="tx1"/>
                </a:solidFill>
                <a:effectLst/>
                <a:uLnTx/>
                <a:uFillTx/>
                <a:latin typeface="+mj-lt"/>
                <a:ea typeface="+mj-ea"/>
                <a:cs typeface="+mj-cs"/>
              </a:rPr>
              <a:t>Criticism and Challenges</a:t>
            </a:r>
            <a:endParaRPr kumimoji="0" lang="en-US" altLang="en-US" sz="36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2"/>
          <p:cNvSpPr>
            <a:spLocks noGrp="1"/>
          </p:cNvSpPr>
          <p:nvPr>
            <p:ph idx="1"/>
          </p:nvPr>
        </p:nvSpPr>
        <p:spPr>
          <a:xfrm>
            <a:off x="179512" y="1052736"/>
            <a:ext cx="8784976" cy="5544616"/>
          </a:xfrm>
          <a:ln>
            <a:solidFill>
              <a:schemeClr val="tx1"/>
            </a:solidFill>
          </a:ln>
        </p:spPr>
        <p:txBody>
          <a:bodyPr lIns="0" tIns="0" rIns="0" bIns="0">
            <a:noAutofit/>
          </a:bodyPr>
          <a:lstStyle/>
          <a:p>
            <a:pPr marL="449263" indent="-449263">
              <a:buFont typeface="Wingdings" pitchFamily="2" charset="2"/>
              <a:buChar char="q"/>
              <a:defRPr/>
            </a:pPr>
            <a:r>
              <a:rPr lang="en-US" b="1" dirty="0"/>
              <a:t>Identity management </a:t>
            </a:r>
            <a:r>
              <a:rPr lang="en-US" dirty="0"/>
              <a:t>is likely to shift dramatically</a:t>
            </a:r>
          </a:p>
          <a:p>
            <a:pPr marL="449263" indent="-449263">
              <a:buFont typeface="Wingdings" pitchFamily="2" charset="2"/>
              <a:buChar char="q"/>
              <a:defRPr/>
            </a:pPr>
            <a:r>
              <a:rPr lang="en-US" dirty="0"/>
              <a:t>Diverse implementations of capabilities such as </a:t>
            </a:r>
            <a:r>
              <a:rPr lang="en-US" b="1" dirty="0"/>
              <a:t>consensus</a:t>
            </a:r>
            <a:r>
              <a:rPr lang="en-US" dirty="0"/>
              <a:t> and smart contracts</a:t>
            </a:r>
          </a:p>
          <a:p>
            <a:pPr marL="449263" indent="-449263">
              <a:buFont typeface="Wingdings" pitchFamily="2" charset="2"/>
              <a:buChar char="q"/>
              <a:defRPr/>
            </a:pPr>
            <a:r>
              <a:rPr lang="en-US" dirty="0"/>
              <a:t>A number of </a:t>
            </a:r>
            <a:r>
              <a:rPr lang="en-US" b="1" dirty="0"/>
              <a:t>standards organizations </a:t>
            </a:r>
            <a:r>
              <a:rPr lang="en-US" dirty="0"/>
              <a:t>were formed.</a:t>
            </a:r>
          </a:p>
          <a:p>
            <a:pPr marL="449263" indent="-449263">
              <a:buFont typeface="Wingdings" pitchFamily="2" charset="2"/>
              <a:buChar char="q"/>
              <a:defRPr/>
            </a:pPr>
            <a:r>
              <a:rPr lang="en-US" b="1" dirty="0"/>
              <a:t>Control, security and privacy</a:t>
            </a:r>
          </a:p>
          <a:p>
            <a:pPr marL="1023938" lvl="2" indent="-623888">
              <a:buFont typeface="Wingdings" pitchFamily="2" charset="2"/>
              <a:buChar char="q"/>
              <a:tabLst>
                <a:tab pos="274320" algn="l"/>
                <a:tab pos="822960" algn="l"/>
                <a:tab pos="1207008" algn="l"/>
                <a:tab pos="1463040" algn="l"/>
              </a:tabLst>
              <a:defRPr/>
            </a:pPr>
            <a:r>
              <a:rPr lang="en-GB" dirty="0"/>
              <a:t>“Cryptographically secured” doesn’t mean the transaction data is encrypted.</a:t>
            </a:r>
          </a:p>
          <a:p>
            <a:pPr marL="1023938" lvl="2" indent="-623888">
              <a:buFont typeface="Wingdings" pitchFamily="2" charset="2"/>
              <a:buChar char="q"/>
              <a:tabLst>
                <a:tab pos="274320" algn="l"/>
                <a:tab pos="822960" algn="l"/>
                <a:tab pos="1207008" algn="l"/>
                <a:tab pos="1463040" algn="l"/>
              </a:tabLst>
              <a:defRPr/>
            </a:pPr>
            <a:r>
              <a:rPr lang="en-GB" dirty="0"/>
              <a:t>“Store of records” doesn’t mean that all data associated with a transaction is stored on the chain.</a:t>
            </a:r>
          </a:p>
          <a:p>
            <a:pPr marL="623888" lvl="1" indent="-623888">
              <a:buFont typeface="Wingdings" pitchFamily="2" charset="2"/>
              <a:buChar char="q"/>
              <a:tabLst>
                <a:tab pos="274320" algn="l"/>
                <a:tab pos="822960" algn="l"/>
                <a:tab pos="1207008" algn="l"/>
                <a:tab pos="1463040" algn="l"/>
              </a:tabLst>
              <a:defRPr/>
            </a:pPr>
            <a:r>
              <a:rPr lang="en-GB" sz="3200" dirty="0"/>
              <a:t>Lack of knowledge</a:t>
            </a:r>
            <a:endParaRPr lang="en-US" sz="3200" dirty="0"/>
          </a:p>
        </p:txBody>
      </p:sp>
      <p:sp>
        <p:nvSpPr>
          <p:cNvPr id="6" name="Title 2"/>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000" b="1" i="0" u="none" strike="noStrike" kern="1200" cap="none" spc="0" normalizeH="0" baseline="0" noProof="0" dirty="0">
                <a:ln>
                  <a:noFill/>
                </a:ln>
                <a:solidFill>
                  <a:schemeClr val="tx1"/>
                </a:solidFill>
                <a:effectLst/>
                <a:uLnTx/>
                <a:uFillTx/>
                <a:latin typeface="+mj-lt"/>
                <a:ea typeface="+mj-ea"/>
                <a:cs typeface="+mj-cs"/>
              </a:rPr>
              <a:t>Criticism and Challenges</a:t>
            </a:r>
            <a:endParaRPr kumimoji="0" lang="en-US" altLang="en-US" sz="36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itle 2"/>
          <p:cNvSpPr>
            <a:spLocks noGrp="1"/>
          </p:cNvSpPr>
          <p:nvPr>
            <p:ph idx="1"/>
          </p:nvPr>
        </p:nvSpPr>
        <p:spPr>
          <a:xfrm>
            <a:off x="467544" y="1052736"/>
            <a:ext cx="8301608" cy="4680520"/>
          </a:xfrm>
          <a:ln>
            <a:solidFill>
              <a:schemeClr val="tx1"/>
            </a:solidFill>
          </a:ln>
        </p:spPr>
        <p:txBody>
          <a:bodyPr>
            <a:noAutofit/>
          </a:bodyPr>
          <a:lstStyle/>
          <a:p>
            <a:pPr marL="623888" indent="-623888">
              <a:buFont typeface="Wingdings" pitchFamily="2" charset="2"/>
              <a:buChar char="q"/>
              <a:defRPr/>
            </a:pPr>
            <a:r>
              <a:rPr lang="en-US" b="1" dirty="0"/>
              <a:t>Integration of decentralized application</a:t>
            </a:r>
          </a:p>
          <a:p>
            <a:pPr marL="623888" indent="-623888">
              <a:buFont typeface="Wingdings" pitchFamily="2" charset="2"/>
              <a:buChar char="q"/>
              <a:defRPr/>
            </a:pPr>
            <a:r>
              <a:rPr lang="en-US" dirty="0"/>
              <a:t>IOT - innovation</a:t>
            </a:r>
            <a:endParaRPr lang="en-US" b="1" dirty="0"/>
          </a:p>
        </p:txBody>
      </p:sp>
      <p:sp>
        <p:nvSpPr>
          <p:cNvPr id="6" name="Title 2"/>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000" b="1" i="0" u="none" strike="noStrike" kern="1200" cap="none" spc="0" normalizeH="0" baseline="0" noProof="0" dirty="0">
                <a:ln>
                  <a:noFill/>
                </a:ln>
                <a:solidFill>
                  <a:schemeClr val="tx1"/>
                </a:solidFill>
                <a:effectLst/>
                <a:uLnTx/>
                <a:uFillTx/>
                <a:latin typeface="+mj-lt"/>
                <a:ea typeface="+mj-ea"/>
                <a:cs typeface="+mj-cs"/>
              </a:rPr>
              <a:t>Criticism and Challenges</a:t>
            </a:r>
            <a:endParaRPr kumimoji="0" lang="en-US" altLang="en-US" sz="36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Sharing Economy</a:t>
            </a:r>
          </a:p>
        </p:txBody>
      </p:sp>
      <p:pic>
        <p:nvPicPr>
          <p:cNvPr id="117764" name="Picture 4" descr="תוצאת תמונה עבור ‪sharing economy airbnb uber‬‏"/>
          <p:cNvPicPr>
            <a:picLocks noChangeAspect="1" noChangeArrowheads="1"/>
          </p:cNvPicPr>
          <p:nvPr/>
        </p:nvPicPr>
        <p:blipFill>
          <a:blip r:embed="rId3" cstate="print"/>
          <a:srcRect/>
          <a:stretch>
            <a:fillRect/>
          </a:stretch>
        </p:blipFill>
        <p:spPr bwMode="auto">
          <a:xfrm>
            <a:off x="0" y="1296144"/>
            <a:ext cx="9073622" cy="5517232"/>
          </a:xfrm>
          <a:prstGeom prst="rect">
            <a:avLst/>
          </a:prstGeom>
          <a:noFill/>
        </p:spPr>
      </p:pic>
    </p:spTree>
    <p:extLst>
      <p:ext uri="{BB962C8B-B14F-4D97-AF65-F5344CB8AC3E}">
        <p14:creationId xmlns:p14="http://schemas.microsoft.com/office/powerpoint/2010/main" val="2650377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lstStyle/>
          <a:p>
            <a:r>
              <a:rPr lang="en-US" b="1" dirty="0"/>
              <a:t>Sharing Economy</a:t>
            </a:r>
          </a:p>
        </p:txBody>
      </p:sp>
      <p:pic>
        <p:nvPicPr>
          <p:cNvPr id="117762" name="Picture 2" descr="תוצאת תמונה עבור ‪sharing economy‬‏"/>
          <p:cNvPicPr>
            <a:picLocks noChangeAspect="1" noChangeArrowheads="1"/>
          </p:cNvPicPr>
          <p:nvPr/>
        </p:nvPicPr>
        <p:blipFill>
          <a:blip r:embed="rId3" cstate="print"/>
          <a:srcRect t="8143" b="3635"/>
          <a:stretch>
            <a:fillRect/>
          </a:stretch>
        </p:blipFill>
        <p:spPr bwMode="auto">
          <a:xfrm>
            <a:off x="0" y="1483240"/>
            <a:ext cx="9144000" cy="5374760"/>
          </a:xfrm>
          <a:prstGeom prst="rect">
            <a:avLst/>
          </a:prstGeom>
          <a:noFill/>
        </p:spPr>
      </p:pic>
      <p:sp>
        <p:nvSpPr>
          <p:cNvPr id="4" name="אליפסה 3"/>
          <p:cNvSpPr/>
          <p:nvPr/>
        </p:nvSpPr>
        <p:spPr>
          <a:xfrm>
            <a:off x="3563888" y="4581128"/>
            <a:ext cx="2016224" cy="1872208"/>
          </a:xfrm>
          <a:prstGeom prst="ellipse">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2"/>
          <p:cNvSpPr>
            <a:spLocks noGrp="1"/>
          </p:cNvSpPr>
          <p:nvPr>
            <p:ph type="title"/>
          </p:nvPr>
        </p:nvSpPr>
        <p:spPr>
          <a:xfrm>
            <a:off x="457200" y="-27384"/>
            <a:ext cx="8229600" cy="1143000"/>
          </a:xfrm>
        </p:spPr>
        <p:txBody>
          <a:bodyPr/>
          <a:lstStyle/>
          <a:p>
            <a:r>
              <a:rPr lang="en-US" altLang="en-US" b="1" dirty="0"/>
              <a:t>Main Flaws Today</a:t>
            </a:r>
            <a:endParaRPr lang="en-US" altLang="en-US" sz="2800" b="1" dirty="0"/>
          </a:p>
        </p:txBody>
      </p:sp>
      <p:sp>
        <p:nvSpPr>
          <p:cNvPr id="23556" name="Title 2"/>
          <p:cNvSpPr>
            <a:spLocks noGrp="1"/>
          </p:cNvSpPr>
          <p:nvPr>
            <p:ph idx="1"/>
          </p:nvPr>
        </p:nvSpPr>
        <p:spPr>
          <a:xfrm>
            <a:off x="323528" y="1219200"/>
            <a:ext cx="2808312" cy="5029200"/>
          </a:xfrm>
        </p:spPr>
        <p:txBody>
          <a:bodyPr>
            <a:normAutofit/>
          </a:bodyPr>
          <a:lstStyle/>
          <a:p>
            <a:pPr marL="158750" indent="0">
              <a:buFont typeface="Arial" charset="0"/>
              <a:buNone/>
            </a:pPr>
            <a:endParaRPr lang="en-US" altLang="en-US" sz="2500" dirty="0"/>
          </a:p>
          <a:p>
            <a:pPr marL="158750" indent="0">
              <a:buFont typeface="Arial" charset="0"/>
              <a:buNone/>
            </a:pPr>
            <a:endParaRPr lang="en-US" altLang="en-US" sz="2500" dirty="0"/>
          </a:p>
          <a:p>
            <a:pPr marL="346075" lvl="1" indent="-182563">
              <a:spcBef>
                <a:spcPts val="450"/>
              </a:spcBef>
              <a:buFont typeface="Arial" charset="0"/>
              <a:buChar char="•"/>
            </a:pPr>
            <a:r>
              <a:rPr lang="en-US" altLang="en-US" sz="2300" dirty="0"/>
              <a:t>Describing Main flaws:</a:t>
            </a:r>
          </a:p>
          <a:p>
            <a:pPr marL="346075" lvl="1" indent="-182563">
              <a:spcBef>
                <a:spcPts val="450"/>
              </a:spcBef>
              <a:buFont typeface="Arial" charset="0"/>
              <a:buChar char="•"/>
            </a:pPr>
            <a:r>
              <a:rPr lang="en-US" altLang="en-US" sz="2300" dirty="0">
                <a:solidFill>
                  <a:srgbClr val="C00000"/>
                </a:solidFill>
              </a:rPr>
              <a:t>Mediator</a:t>
            </a:r>
          </a:p>
          <a:p>
            <a:pPr marL="346075" lvl="1" indent="-182563">
              <a:spcBef>
                <a:spcPts val="450"/>
              </a:spcBef>
              <a:buFont typeface="Arial" charset="0"/>
              <a:buChar char="•"/>
            </a:pPr>
            <a:r>
              <a:rPr lang="en-US" altLang="en-US" sz="2300" dirty="0">
                <a:solidFill>
                  <a:srgbClr val="C00000"/>
                </a:solidFill>
              </a:rPr>
              <a:t>Central Authority</a:t>
            </a:r>
          </a:p>
        </p:txBody>
      </p:sp>
      <p:sp>
        <p:nvSpPr>
          <p:cNvPr id="3074" name="AutoShape 2"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0" name="AutoShape 8"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2" name="AutoShape 10"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4" name="AutoShape 12"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6" name="AutoShape 14"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8" name="AutoShape 16"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90" name="Picture 18" descr="תוצאת תמונה עבור ‪mediator‬‏"/>
          <p:cNvPicPr>
            <a:picLocks noChangeAspect="1" noChangeArrowheads="1"/>
          </p:cNvPicPr>
          <p:nvPr/>
        </p:nvPicPr>
        <p:blipFill>
          <a:blip r:embed="rId3" cstate="print"/>
          <a:srcRect/>
          <a:stretch>
            <a:fillRect/>
          </a:stretch>
        </p:blipFill>
        <p:spPr bwMode="auto">
          <a:xfrm>
            <a:off x="5821660" y="1556792"/>
            <a:ext cx="3322340" cy="3810000"/>
          </a:xfrm>
          <a:prstGeom prst="rect">
            <a:avLst/>
          </a:prstGeom>
          <a:noFill/>
        </p:spPr>
      </p:pic>
      <p:sp>
        <p:nvSpPr>
          <p:cNvPr id="3092" name="AutoShape 20" descr="תוצאת תמונה עבור ‪single point of fail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94" name="AutoShape 22" descr="תוצאת תמונה עבור ‪single point of fail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96" name="AutoShape 24" descr="תוצאת תמונה עבור ‪single point of fail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98" name="AutoShape 26" descr="תוצאת תמונה עבור ‪single point of fail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00" name="AutoShape 28" descr="תוצאת תמונה עבור ‪single point of fail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02" name="Picture 30" descr="תוצאת תמונה עבור ‪single point of failure‬‏"/>
          <p:cNvPicPr>
            <a:picLocks noChangeArrowheads="1"/>
          </p:cNvPicPr>
          <p:nvPr/>
        </p:nvPicPr>
        <p:blipFill>
          <a:blip r:embed="rId4" cstate="print"/>
          <a:srcRect/>
          <a:stretch>
            <a:fillRect/>
          </a:stretch>
        </p:blipFill>
        <p:spPr bwMode="auto">
          <a:xfrm>
            <a:off x="0" y="1412776"/>
            <a:ext cx="2952328" cy="4248472"/>
          </a:xfrm>
          <a:prstGeom prst="rect">
            <a:avLst/>
          </a:prstGeom>
          <a:noFill/>
        </p:spPr>
      </p:pic>
      <p:pic>
        <p:nvPicPr>
          <p:cNvPr id="3104" name="Picture 32" descr="תוצאת תמונה עבור ‪bodybuilding‬‏"/>
          <p:cNvPicPr>
            <a:picLocks noChangeArrowheads="1"/>
          </p:cNvPicPr>
          <p:nvPr/>
        </p:nvPicPr>
        <p:blipFill>
          <a:blip r:embed="rId5" cstate="print"/>
          <a:srcRect/>
          <a:stretch>
            <a:fillRect/>
          </a:stretch>
        </p:blipFill>
        <p:spPr bwMode="auto">
          <a:xfrm>
            <a:off x="3203848" y="1268760"/>
            <a:ext cx="2592288" cy="4680520"/>
          </a:xfrm>
          <a:prstGeom prst="rect">
            <a:avLst/>
          </a:prstGeom>
          <a:noFill/>
        </p:spPr>
      </p:pic>
    </p:spTree>
    <p:extLst>
      <p:ext uri="{BB962C8B-B14F-4D97-AF65-F5344CB8AC3E}">
        <p14:creationId xmlns:p14="http://schemas.microsoft.com/office/powerpoint/2010/main" val="2496828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AutoShape 2" descr="תוצאת תמונה עבור ‪takes time‬‏"/>
          <p:cNvSpPr>
            <a:spLocks noChangeAspect="1" noChangeArrowheads="1"/>
          </p:cNvSpPr>
          <p:nvPr/>
        </p:nvSpPr>
        <p:spPr bwMode="auto">
          <a:xfrm>
            <a:off x="155575" y="-371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תוצאת תמונה עבור ‪takes time‬‏"/>
          <p:cNvSpPr>
            <a:spLocks noChangeAspect="1" noChangeArrowheads="1"/>
          </p:cNvSpPr>
          <p:nvPr/>
        </p:nvSpPr>
        <p:spPr bwMode="auto">
          <a:xfrm>
            <a:off x="155575" y="-371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תוצאת תמונה עבור ‪takes time‬‏"/>
          <p:cNvSpPr>
            <a:spLocks noChangeAspect="1" noChangeArrowheads="1"/>
          </p:cNvSpPr>
          <p:nvPr/>
        </p:nvSpPr>
        <p:spPr bwMode="auto">
          <a:xfrm>
            <a:off x="155575" y="-371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4" name="AutoShape 8" descr="תוצאת תמונה עבור ‪takes time‬‏"/>
          <p:cNvSpPr>
            <a:spLocks noChangeAspect="1" noChangeArrowheads="1"/>
          </p:cNvSpPr>
          <p:nvPr/>
        </p:nvSpPr>
        <p:spPr bwMode="auto">
          <a:xfrm>
            <a:off x="155575" y="-371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0908" name="Picture 12" descr="תוצאת תמונה עבור ‪takes time‬‏"/>
          <p:cNvPicPr>
            <a:picLocks noChangeAspect="1" noChangeArrowheads="1"/>
          </p:cNvPicPr>
          <p:nvPr/>
        </p:nvPicPr>
        <p:blipFill>
          <a:blip r:embed="rId3" cstate="print"/>
          <a:srcRect/>
          <a:stretch>
            <a:fillRect/>
          </a:stretch>
        </p:blipFill>
        <p:spPr bwMode="auto">
          <a:xfrm>
            <a:off x="0" y="1449452"/>
            <a:ext cx="2628900" cy="1743076"/>
          </a:xfrm>
          <a:prstGeom prst="rect">
            <a:avLst/>
          </a:prstGeom>
          <a:noFill/>
        </p:spPr>
      </p:pic>
      <p:sp>
        <p:nvSpPr>
          <p:cNvPr id="80910" name="AutoShape 14" descr="תוצאת תמונה עבור ‪cost money‬‏"/>
          <p:cNvSpPr>
            <a:spLocks noChangeAspect="1" noChangeArrowheads="1"/>
          </p:cNvSpPr>
          <p:nvPr/>
        </p:nvSpPr>
        <p:spPr bwMode="auto">
          <a:xfrm>
            <a:off x="155575" y="-371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12" name="AutoShape 16" descr="תוצאת תמונה עבור ‪cost money‬‏"/>
          <p:cNvSpPr>
            <a:spLocks noChangeAspect="1" noChangeArrowheads="1"/>
          </p:cNvSpPr>
          <p:nvPr/>
        </p:nvSpPr>
        <p:spPr bwMode="auto">
          <a:xfrm>
            <a:off x="155575" y="-371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0914" name="Picture 18" descr="תוצאת תמונה עבור ‪cost money‬‏"/>
          <p:cNvPicPr>
            <a:picLocks noChangeAspect="1" noChangeArrowheads="1"/>
          </p:cNvPicPr>
          <p:nvPr/>
        </p:nvPicPr>
        <p:blipFill>
          <a:blip r:embed="rId4" cstate="print"/>
          <a:srcRect/>
          <a:stretch>
            <a:fillRect/>
          </a:stretch>
        </p:blipFill>
        <p:spPr bwMode="auto">
          <a:xfrm>
            <a:off x="2843808" y="1052736"/>
            <a:ext cx="2857500" cy="2762251"/>
          </a:xfrm>
          <a:prstGeom prst="rect">
            <a:avLst/>
          </a:prstGeom>
          <a:noFill/>
        </p:spPr>
      </p:pic>
      <p:sp>
        <p:nvSpPr>
          <p:cNvPr id="80916" name="AutoShape 20" descr="תוצאת תמונה עבור ‪cyber attack‬‏"/>
          <p:cNvSpPr>
            <a:spLocks noChangeAspect="1" noChangeArrowheads="1"/>
          </p:cNvSpPr>
          <p:nvPr/>
        </p:nvSpPr>
        <p:spPr bwMode="auto">
          <a:xfrm>
            <a:off x="155575" y="-371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18" name="AutoShape 22" descr="תוצאת תמונה עבור ‪cyber attack‬‏"/>
          <p:cNvSpPr>
            <a:spLocks noChangeAspect="1" noChangeArrowheads="1"/>
          </p:cNvSpPr>
          <p:nvPr/>
        </p:nvSpPr>
        <p:spPr bwMode="auto">
          <a:xfrm>
            <a:off x="155575" y="-371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20" name="AutoShape 24" descr="תוצאת תמונה עבור ‪cyber attack‬‏"/>
          <p:cNvSpPr>
            <a:spLocks noChangeAspect="1" noChangeArrowheads="1"/>
          </p:cNvSpPr>
          <p:nvPr/>
        </p:nvSpPr>
        <p:spPr bwMode="auto">
          <a:xfrm>
            <a:off x="155575" y="-371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22" name="AutoShape 26" descr="תוצאת תמונה עבור ‪cyber attack‬‏"/>
          <p:cNvSpPr>
            <a:spLocks noChangeAspect="1" noChangeArrowheads="1"/>
          </p:cNvSpPr>
          <p:nvPr/>
        </p:nvSpPr>
        <p:spPr bwMode="auto">
          <a:xfrm>
            <a:off x="155575" y="-371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0924" name="Picture 28" descr="תוצאת תמונה עבור ‪cyber attack‬‏"/>
          <p:cNvPicPr>
            <a:picLocks noChangeAspect="1" noChangeArrowheads="1"/>
          </p:cNvPicPr>
          <p:nvPr/>
        </p:nvPicPr>
        <p:blipFill>
          <a:blip r:embed="rId5" cstate="print"/>
          <a:srcRect/>
          <a:stretch>
            <a:fillRect/>
          </a:stretch>
        </p:blipFill>
        <p:spPr bwMode="auto">
          <a:xfrm>
            <a:off x="5940152" y="1268760"/>
            <a:ext cx="3203848" cy="2006744"/>
          </a:xfrm>
          <a:prstGeom prst="rect">
            <a:avLst/>
          </a:prstGeom>
          <a:noFill/>
        </p:spPr>
      </p:pic>
      <p:pic>
        <p:nvPicPr>
          <p:cNvPr id="80926" name="Picture 30" descr="תוצאת תמונה עבור ‪football empty field‬‏"/>
          <p:cNvPicPr>
            <a:picLocks noChangeAspect="1" noChangeArrowheads="1"/>
          </p:cNvPicPr>
          <p:nvPr/>
        </p:nvPicPr>
        <p:blipFill>
          <a:blip r:embed="rId6" cstate="print"/>
          <a:srcRect/>
          <a:stretch>
            <a:fillRect/>
          </a:stretch>
        </p:blipFill>
        <p:spPr bwMode="auto">
          <a:xfrm>
            <a:off x="107504" y="4221088"/>
            <a:ext cx="3024336" cy="2326707"/>
          </a:xfrm>
          <a:prstGeom prst="rect">
            <a:avLst/>
          </a:prstGeom>
          <a:noFill/>
        </p:spPr>
      </p:pic>
      <p:sp>
        <p:nvSpPr>
          <p:cNvPr id="80928" name="AutoShape 32" descr="תוצאת תמונה עבור ‪require special skills‬‏"/>
          <p:cNvSpPr>
            <a:spLocks noChangeAspect="1" noChangeArrowheads="1"/>
          </p:cNvSpPr>
          <p:nvPr/>
        </p:nvSpPr>
        <p:spPr bwMode="auto">
          <a:xfrm>
            <a:off x="155575" y="-3712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0930" name="Picture 34" descr="תוצאת תמונה עבור ‪require special skills‬‏"/>
          <p:cNvPicPr>
            <a:picLocks noChangeAspect="1" noChangeArrowheads="1"/>
          </p:cNvPicPr>
          <p:nvPr/>
        </p:nvPicPr>
        <p:blipFill>
          <a:blip r:embed="rId7" cstate="print"/>
          <a:srcRect/>
          <a:stretch>
            <a:fillRect/>
          </a:stretch>
        </p:blipFill>
        <p:spPr bwMode="auto">
          <a:xfrm>
            <a:off x="6084168" y="4149080"/>
            <a:ext cx="2952328" cy="2433002"/>
          </a:xfrm>
          <a:prstGeom prst="rect">
            <a:avLst/>
          </a:prstGeom>
          <a:noFill/>
        </p:spPr>
      </p:pic>
      <p:sp>
        <p:nvSpPr>
          <p:cNvPr id="18" name="Title 2"/>
          <p:cNvSpPr>
            <a:spLocks noGrp="1"/>
          </p:cNvSpPr>
          <p:nvPr>
            <p:ph type="title"/>
          </p:nvPr>
        </p:nvSpPr>
        <p:spPr>
          <a:xfrm>
            <a:off x="457200" y="-27384"/>
            <a:ext cx="8229600" cy="1143000"/>
          </a:xfrm>
        </p:spPr>
        <p:txBody>
          <a:bodyPr/>
          <a:lstStyle/>
          <a:p>
            <a:r>
              <a:rPr lang="en-US" altLang="en-US" b="1" dirty="0"/>
              <a:t>Main Flaws Today</a:t>
            </a:r>
            <a:endParaRPr lang="en-US" altLang="en-US" sz="2800" b="1" dirty="0"/>
          </a:p>
        </p:txBody>
      </p:sp>
      <p:pic>
        <p:nvPicPr>
          <p:cNvPr id="19" name="Picture 5" descr="תוצאת תמונה עבור מדף קלסרים"/>
          <p:cNvPicPr>
            <a:picLocks noChangeAspect="1" noChangeArrowheads="1"/>
          </p:cNvPicPr>
          <p:nvPr/>
        </p:nvPicPr>
        <p:blipFill>
          <a:blip r:embed="rId8" cstate="print"/>
          <a:srcRect t="14392" b="16057"/>
          <a:stretch>
            <a:fillRect/>
          </a:stretch>
        </p:blipFill>
        <p:spPr bwMode="auto">
          <a:xfrm>
            <a:off x="3203848" y="4149080"/>
            <a:ext cx="2711553" cy="2448272"/>
          </a:xfrm>
          <a:prstGeom prst="rect">
            <a:avLst/>
          </a:prstGeom>
          <a:noFill/>
        </p:spPr>
      </p:pic>
    </p:spTree>
    <p:extLst>
      <p:ext uri="{BB962C8B-B14F-4D97-AF65-F5344CB8AC3E}">
        <p14:creationId xmlns:p14="http://schemas.microsoft.com/office/powerpoint/2010/main" val="4064661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descr="תוצאת תמונה עבור ‪power is distributed‬‏"/>
          <p:cNvPicPr>
            <a:picLocks noChangeAspect="1" noChangeArrowheads="1"/>
          </p:cNvPicPr>
          <p:nvPr/>
        </p:nvPicPr>
        <p:blipFill>
          <a:blip r:embed="rId3" cstate="print"/>
          <a:srcRect/>
          <a:stretch>
            <a:fillRect/>
          </a:stretch>
        </p:blipFill>
        <p:spPr bwMode="auto">
          <a:xfrm>
            <a:off x="1115616" y="1340768"/>
            <a:ext cx="6804248" cy="4435625"/>
          </a:xfrm>
          <a:prstGeom prst="rect">
            <a:avLst/>
          </a:prstGeom>
          <a:noFill/>
        </p:spPr>
      </p:pic>
      <p:sp>
        <p:nvSpPr>
          <p:cNvPr id="2" name="כותרת 1"/>
          <p:cNvSpPr>
            <a:spLocks noGrp="1"/>
          </p:cNvSpPr>
          <p:nvPr>
            <p:ph type="title"/>
          </p:nvPr>
        </p:nvSpPr>
        <p:spPr>
          <a:xfrm>
            <a:off x="457200" y="-27384"/>
            <a:ext cx="8229600" cy="1143000"/>
          </a:xfrm>
        </p:spPr>
        <p:txBody>
          <a:bodyPr/>
          <a:lstStyle/>
          <a:p>
            <a:r>
              <a:rPr lang="en-US" b="1" dirty="0"/>
              <a:t>Distributing the Power</a:t>
            </a:r>
          </a:p>
        </p:txBody>
      </p:sp>
      <p:sp>
        <p:nvSpPr>
          <p:cNvPr id="6" name="חץ ימינה 5"/>
          <p:cNvSpPr/>
          <p:nvPr/>
        </p:nvSpPr>
        <p:spPr>
          <a:xfrm>
            <a:off x="539552" y="6021288"/>
            <a:ext cx="8064896"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720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diamond(in)">
                                      <p:cBhvr>
                                        <p:cTn id="7" dur="10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תוצאת תמונה עבור ‪low fees‬‏"/>
          <p:cNvPicPr>
            <a:picLocks noChangeAspect="1" noChangeArrowheads="1"/>
          </p:cNvPicPr>
          <p:nvPr/>
        </p:nvPicPr>
        <p:blipFill>
          <a:blip r:embed="rId3" cstate="print"/>
          <a:srcRect/>
          <a:stretch>
            <a:fillRect/>
          </a:stretch>
        </p:blipFill>
        <p:spPr bwMode="auto">
          <a:xfrm>
            <a:off x="2267744" y="1412776"/>
            <a:ext cx="3593253" cy="2391148"/>
          </a:xfrm>
          <a:prstGeom prst="rect">
            <a:avLst/>
          </a:prstGeom>
          <a:noFill/>
        </p:spPr>
      </p:pic>
      <p:sp>
        <p:nvSpPr>
          <p:cNvPr id="2" name="כותרת 1"/>
          <p:cNvSpPr>
            <a:spLocks noGrp="1"/>
          </p:cNvSpPr>
          <p:nvPr>
            <p:ph type="title"/>
          </p:nvPr>
        </p:nvSpPr>
        <p:spPr/>
        <p:txBody>
          <a:bodyPr/>
          <a:lstStyle/>
          <a:p>
            <a:r>
              <a:rPr lang="en-US" b="1" dirty="0"/>
              <a:t>Benefits</a:t>
            </a:r>
          </a:p>
        </p:txBody>
      </p:sp>
      <p:pic>
        <p:nvPicPr>
          <p:cNvPr id="4" name="Picture 6" descr="תוצאת תמונה עבור ‪freedom‬‏"/>
          <p:cNvPicPr>
            <a:picLocks noChangeAspect="1" noChangeArrowheads="1"/>
          </p:cNvPicPr>
          <p:nvPr/>
        </p:nvPicPr>
        <p:blipFill>
          <a:blip r:embed="rId4" cstate="print"/>
          <a:srcRect/>
          <a:stretch>
            <a:fillRect/>
          </a:stretch>
        </p:blipFill>
        <p:spPr bwMode="auto">
          <a:xfrm>
            <a:off x="5220072" y="1484784"/>
            <a:ext cx="3728420" cy="2117594"/>
          </a:xfrm>
          <a:prstGeom prst="rect">
            <a:avLst/>
          </a:prstGeom>
          <a:noFill/>
        </p:spPr>
      </p:pic>
      <p:pic>
        <p:nvPicPr>
          <p:cNvPr id="6" name="Picture 4" descr="תוצאת תמונה עבור ‪immuneral activity‬‏"/>
          <p:cNvPicPr>
            <a:picLocks noChangeAspect="1" noChangeArrowheads="1"/>
          </p:cNvPicPr>
          <p:nvPr/>
        </p:nvPicPr>
        <p:blipFill>
          <a:blip r:embed="rId5" cstate="print"/>
          <a:srcRect/>
          <a:stretch>
            <a:fillRect/>
          </a:stretch>
        </p:blipFill>
        <p:spPr bwMode="auto">
          <a:xfrm>
            <a:off x="251520" y="1196752"/>
            <a:ext cx="2736304" cy="2736304"/>
          </a:xfrm>
          <a:prstGeom prst="rect">
            <a:avLst/>
          </a:prstGeom>
          <a:noFill/>
        </p:spPr>
      </p:pic>
      <p:pic>
        <p:nvPicPr>
          <p:cNvPr id="101380" name="Picture 4" descr="תוצאת תמונה עבור ‪freak control‬‏"/>
          <p:cNvPicPr>
            <a:picLocks noChangeAspect="1" noChangeArrowheads="1"/>
          </p:cNvPicPr>
          <p:nvPr/>
        </p:nvPicPr>
        <p:blipFill>
          <a:blip r:embed="rId6" cstate="print"/>
          <a:srcRect/>
          <a:stretch>
            <a:fillRect/>
          </a:stretch>
        </p:blipFill>
        <p:spPr bwMode="auto">
          <a:xfrm>
            <a:off x="6228184" y="4101609"/>
            <a:ext cx="2592288" cy="2348152"/>
          </a:xfrm>
          <a:prstGeom prst="rect">
            <a:avLst/>
          </a:prstGeom>
          <a:noFill/>
        </p:spPr>
      </p:pic>
      <p:pic>
        <p:nvPicPr>
          <p:cNvPr id="101382" name="Picture 6" descr="https://msutoday.msu.edu/_/img/assets/2017/solar-for-billboard.jpg"/>
          <p:cNvPicPr>
            <a:picLocks noChangeAspect="1" noChangeArrowheads="1"/>
          </p:cNvPicPr>
          <p:nvPr/>
        </p:nvPicPr>
        <p:blipFill>
          <a:blip r:embed="rId7" cstate="print"/>
          <a:srcRect/>
          <a:stretch>
            <a:fillRect/>
          </a:stretch>
        </p:blipFill>
        <p:spPr bwMode="auto">
          <a:xfrm>
            <a:off x="323528" y="3933056"/>
            <a:ext cx="4387608" cy="2592288"/>
          </a:xfrm>
          <a:prstGeom prst="rect">
            <a:avLst/>
          </a:prstGeom>
          <a:noFill/>
        </p:spPr>
      </p:pic>
    </p:spTree>
    <p:extLst>
      <p:ext uri="{BB962C8B-B14F-4D97-AF65-F5344CB8AC3E}">
        <p14:creationId xmlns:p14="http://schemas.microsoft.com/office/powerpoint/2010/main" val="1657194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5E22FF7D-4EE4-4935-B519-3677392B85C6}"/>
              </a:ext>
            </a:extLst>
          </p:cNvPr>
          <p:cNvSpPr txBox="1">
            <a:spLocks/>
          </p:cNvSpPr>
          <p:nvPr/>
        </p:nvSpPr>
        <p:spPr>
          <a:xfrm>
            <a:off x="457200" y="-2738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Blockchain - Basics</a:t>
            </a:r>
          </a:p>
        </p:txBody>
      </p:sp>
      <p:pic>
        <p:nvPicPr>
          <p:cNvPr id="23" name="תמונה 22">
            <a:extLst>
              <a:ext uri="{FF2B5EF4-FFF2-40B4-BE49-F238E27FC236}">
                <a16:creationId xmlns:a16="http://schemas.microsoft.com/office/drawing/2014/main" id="{F3FC9F98-A9B9-4803-901C-997370B54B21}"/>
              </a:ext>
            </a:extLst>
          </p:cNvPr>
          <p:cNvPicPr>
            <a:picLocks noChangeAspect="1"/>
          </p:cNvPicPr>
          <p:nvPr/>
        </p:nvPicPr>
        <p:blipFill rotWithShape="1">
          <a:blip r:embed="rId2"/>
          <a:srcRect l="1176" t="36647" r="60237" b="20600"/>
          <a:stretch/>
        </p:blipFill>
        <p:spPr>
          <a:xfrm>
            <a:off x="1691680" y="1440705"/>
            <a:ext cx="6192688" cy="3859411"/>
          </a:xfrm>
          <a:prstGeom prst="rect">
            <a:avLst/>
          </a:prstGeom>
        </p:spPr>
      </p:pic>
      <p:sp>
        <p:nvSpPr>
          <p:cNvPr id="25" name="מלבן 24">
            <a:extLst>
              <a:ext uri="{FF2B5EF4-FFF2-40B4-BE49-F238E27FC236}">
                <a16:creationId xmlns:a16="http://schemas.microsoft.com/office/drawing/2014/main" id="{3E186F2E-88DE-4A6E-8687-A827C1D1750D}"/>
              </a:ext>
            </a:extLst>
          </p:cNvPr>
          <p:cNvSpPr/>
          <p:nvPr/>
        </p:nvSpPr>
        <p:spPr>
          <a:xfrm>
            <a:off x="1657366" y="5417295"/>
            <a:ext cx="4572000" cy="1200329"/>
          </a:xfrm>
          <a:prstGeom prst="rect">
            <a:avLst/>
          </a:prstGeom>
        </p:spPr>
        <p:txBody>
          <a:bodyPr>
            <a:spAutoFit/>
          </a:bodyPr>
          <a:lstStyle/>
          <a:p>
            <a:r>
              <a:rPr lang="en-US" dirty="0">
                <a:latin typeface="medium-content-serif-font"/>
              </a:rPr>
              <a:t>The blockchain technology is probably the best invention since the internet itself. It allows value exchange without the need for trust or for a central authority</a:t>
            </a:r>
            <a:endParaRPr lang="he-IL" dirty="0"/>
          </a:p>
        </p:txBody>
      </p:sp>
    </p:spTree>
    <p:extLst>
      <p:ext uri="{BB962C8B-B14F-4D97-AF65-F5344CB8AC3E}">
        <p14:creationId xmlns:p14="http://schemas.microsoft.com/office/powerpoint/2010/main" val="1988884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5E22FF7D-4EE4-4935-B519-3677392B85C6}"/>
              </a:ext>
            </a:extLst>
          </p:cNvPr>
          <p:cNvSpPr txBox="1">
            <a:spLocks/>
          </p:cNvSpPr>
          <p:nvPr/>
        </p:nvSpPr>
        <p:spPr>
          <a:xfrm>
            <a:off x="457200" y="-2738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Blockchain - Basics</a:t>
            </a:r>
          </a:p>
        </p:txBody>
      </p:sp>
      <p:sp>
        <p:nvSpPr>
          <p:cNvPr id="25" name="מלבן 24">
            <a:extLst>
              <a:ext uri="{FF2B5EF4-FFF2-40B4-BE49-F238E27FC236}">
                <a16:creationId xmlns:a16="http://schemas.microsoft.com/office/drawing/2014/main" id="{3E186F2E-88DE-4A6E-8687-A827C1D1750D}"/>
              </a:ext>
            </a:extLst>
          </p:cNvPr>
          <p:cNvSpPr/>
          <p:nvPr/>
        </p:nvSpPr>
        <p:spPr>
          <a:xfrm>
            <a:off x="539552" y="1268759"/>
            <a:ext cx="8147248" cy="2062103"/>
          </a:xfrm>
          <a:prstGeom prst="rect">
            <a:avLst/>
          </a:prstGeom>
        </p:spPr>
        <p:txBody>
          <a:bodyPr wrap="square">
            <a:spAutoFit/>
          </a:bodyPr>
          <a:lstStyle/>
          <a:p>
            <a:r>
              <a:rPr lang="en-US" sz="3200" u="sng" dirty="0">
                <a:latin typeface="medium-content-serif-font"/>
              </a:rPr>
              <a:t>Definition</a:t>
            </a:r>
            <a:r>
              <a:rPr lang="en-US" sz="3200" dirty="0">
                <a:latin typeface="medium-content-serif-font"/>
              </a:rPr>
              <a:t>: </a:t>
            </a:r>
          </a:p>
          <a:p>
            <a:r>
              <a:rPr lang="en-US" sz="3200" dirty="0">
                <a:latin typeface="medium-content-serif-font"/>
              </a:rPr>
              <a:t>Blockchain allows </a:t>
            </a:r>
            <a:r>
              <a:rPr lang="en-US" sz="3200" dirty="0">
                <a:solidFill>
                  <a:srgbClr val="00B0F0"/>
                </a:solidFill>
                <a:latin typeface="medium-content-serif-font"/>
              </a:rPr>
              <a:t>value</a:t>
            </a:r>
            <a:r>
              <a:rPr lang="en-US" sz="3200" dirty="0">
                <a:latin typeface="medium-content-serif-font"/>
              </a:rPr>
              <a:t> </a:t>
            </a:r>
            <a:r>
              <a:rPr lang="en-US" sz="3200" b="1" dirty="0">
                <a:solidFill>
                  <a:srgbClr val="FF0000"/>
                </a:solidFill>
                <a:latin typeface="medium-content-serif-font"/>
              </a:rPr>
              <a:t>exchange</a:t>
            </a:r>
            <a:r>
              <a:rPr lang="en-US" sz="3200" dirty="0">
                <a:latin typeface="medium-content-serif-font"/>
              </a:rPr>
              <a:t> (trade) without the need for </a:t>
            </a:r>
            <a:r>
              <a:rPr lang="en-US" sz="3200" b="1" dirty="0">
                <a:solidFill>
                  <a:srgbClr val="FF0000"/>
                </a:solidFill>
                <a:latin typeface="medium-content-serif-font"/>
              </a:rPr>
              <a:t>trust</a:t>
            </a:r>
            <a:r>
              <a:rPr lang="en-US" sz="3200" dirty="0">
                <a:latin typeface="medium-content-serif-font"/>
              </a:rPr>
              <a:t> or for a </a:t>
            </a:r>
            <a:r>
              <a:rPr lang="en-US" sz="3200" b="1" dirty="0">
                <a:solidFill>
                  <a:srgbClr val="FF0000"/>
                </a:solidFill>
                <a:latin typeface="medium-content-serif-font"/>
              </a:rPr>
              <a:t>central authority</a:t>
            </a:r>
            <a:endParaRPr lang="he-IL" sz="3200" b="1" dirty="0">
              <a:solidFill>
                <a:srgbClr val="FF0000"/>
              </a:solidFill>
            </a:endParaRPr>
          </a:p>
        </p:txBody>
      </p:sp>
      <p:sp>
        <p:nvSpPr>
          <p:cNvPr id="2" name="AutoShape 4" descr="×ª××¦××ª ×ª××× × ×¢×××¨ âªbet on weatherâ¬â">
            <a:extLst>
              <a:ext uri="{FF2B5EF4-FFF2-40B4-BE49-F238E27FC236}">
                <a16:creationId xmlns:a16="http://schemas.microsoft.com/office/drawing/2014/main" id="{522590A3-EA2E-4245-AE92-22ADE2EB774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3" name="תמונה 2">
            <a:extLst>
              <a:ext uri="{FF2B5EF4-FFF2-40B4-BE49-F238E27FC236}">
                <a16:creationId xmlns:a16="http://schemas.microsoft.com/office/drawing/2014/main" id="{5D372FC8-21AC-40A3-89A3-61026033CA99}"/>
              </a:ext>
            </a:extLst>
          </p:cNvPr>
          <p:cNvPicPr>
            <a:picLocks noChangeAspect="1"/>
          </p:cNvPicPr>
          <p:nvPr/>
        </p:nvPicPr>
        <p:blipFill>
          <a:blip r:embed="rId3"/>
          <a:stretch>
            <a:fillRect/>
          </a:stretch>
        </p:blipFill>
        <p:spPr>
          <a:xfrm>
            <a:off x="2987824" y="3140968"/>
            <a:ext cx="5996410" cy="2998205"/>
          </a:xfrm>
          <a:prstGeom prst="rect">
            <a:avLst/>
          </a:prstGeom>
        </p:spPr>
      </p:pic>
      <p:pic>
        <p:nvPicPr>
          <p:cNvPr id="2054" name="Picture 6" descr="×ª××¦××ª ×ª××× × ×¢×××¨ âª100 dollarâ¬â">
            <a:extLst>
              <a:ext uri="{FF2B5EF4-FFF2-40B4-BE49-F238E27FC236}">
                <a16:creationId xmlns:a16="http://schemas.microsoft.com/office/drawing/2014/main" id="{4F273695-35AC-43A8-ACCB-FCB973266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59076"/>
            <a:ext cx="4335482" cy="179892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ª××¦××ª ×ª××× × ×¢×××¨ 1">
            <a:extLst>
              <a:ext uri="{FF2B5EF4-FFF2-40B4-BE49-F238E27FC236}">
                <a16:creationId xmlns:a16="http://schemas.microsoft.com/office/drawing/2014/main" id="{CD0FBE70-0367-49D9-8B32-4FD5279858DA}"/>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6" name="תמונה 5">
            <a:extLst>
              <a:ext uri="{FF2B5EF4-FFF2-40B4-BE49-F238E27FC236}">
                <a16:creationId xmlns:a16="http://schemas.microsoft.com/office/drawing/2014/main" id="{96B1E0AF-78FF-40A5-94C3-D77BAA3850A6}"/>
              </a:ext>
            </a:extLst>
          </p:cNvPr>
          <p:cNvPicPr>
            <a:picLocks noChangeAspect="1"/>
          </p:cNvPicPr>
          <p:nvPr/>
        </p:nvPicPr>
        <p:blipFill>
          <a:blip r:embed="rId5"/>
          <a:stretch>
            <a:fillRect/>
          </a:stretch>
        </p:blipFill>
        <p:spPr>
          <a:xfrm>
            <a:off x="4602181" y="6124878"/>
            <a:ext cx="761907" cy="761907"/>
          </a:xfrm>
          <a:prstGeom prst="rect">
            <a:avLst/>
          </a:prstGeom>
        </p:spPr>
      </p:pic>
      <p:pic>
        <p:nvPicPr>
          <p:cNvPr id="2058" name="Picture 10" descr="×ª××¦××ª ×ª××× × ×¢×××¨ 2">
            <a:extLst>
              <a:ext uri="{FF2B5EF4-FFF2-40B4-BE49-F238E27FC236}">
                <a16:creationId xmlns:a16="http://schemas.microsoft.com/office/drawing/2014/main" id="{B0516079-05CC-4D0F-B39B-7140461D94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478" y="6109946"/>
            <a:ext cx="761907" cy="76190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ª××¦××ª ×ª××× × ×¢×××¨ 3">
            <a:extLst>
              <a:ext uri="{FF2B5EF4-FFF2-40B4-BE49-F238E27FC236}">
                <a16:creationId xmlns:a16="http://schemas.microsoft.com/office/drawing/2014/main" id="{34D01CCD-1C14-4E02-9B7D-7145911292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0776" y="6128237"/>
            <a:ext cx="729764" cy="729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606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5E22FF7D-4EE4-4935-B519-3677392B85C6}"/>
              </a:ext>
            </a:extLst>
          </p:cNvPr>
          <p:cNvSpPr txBox="1">
            <a:spLocks/>
          </p:cNvSpPr>
          <p:nvPr/>
        </p:nvSpPr>
        <p:spPr>
          <a:xfrm>
            <a:off x="457200" y="-27384"/>
            <a:ext cx="8229600"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Blockchain - Basics</a:t>
            </a:r>
          </a:p>
        </p:txBody>
      </p:sp>
      <p:pic>
        <p:nvPicPr>
          <p:cNvPr id="7172" name="Picture 4" descr="×ª××¦××ª ×ª××× × ×¢×××¨ âªnotaryâ¬â">
            <a:extLst>
              <a:ext uri="{FF2B5EF4-FFF2-40B4-BE49-F238E27FC236}">
                <a16:creationId xmlns:a16="http://schemas.microsoft.com/office/drawing/2014/main" id="{A231C8C3-177D-4A53-B77B-3BF8FFB4735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427984" y="4581128"/>
            <a:ext cx="4751158" cy="227687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ª××¦××ª ×ª××× × ×¢×××¨ âªglobal trade complexity requires intermediate banks notary govâ¬â">
            <a:extLst>
              <a:ext uri="{FF2B5EF4-FFF2-40B4-BE49-F238E27FC236}">
                <a16:creationId xmlns:a16="http://schemas.microsoft.com/office/drawing/2014/main" id="{6FCF44F7-BB90-42CE-8791-3417618F1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2" y="763478"/>
            <a:ext cx="9019864" cy="396166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ª××¦××ª ×ª××× × ×¢×××¨ âªgovernmentâ¬â">
            <a:extLst>
              <a:ext uri="{FF2B5EF4-FFF2-40B4-BE49-F238E27FC236}">
                <a16:creationId xmlns:a16="http://schemas.microsoft.com/office/drawing/2014/main" id="{3B9EE8CE-05B7-4D5F-A9D8-662D879D11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632" y="4752392"/>
            <a:ext cx="4411352" cy="2117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101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normAutofit/>
          </a:bodyPr>
          <a:lstStyle/>
          <a:p>
            <a:r>
              <a:rPr lang="en-US" dirty="0"/>
              <a:t>Blockchain ???  WTF ??? </a:t>
            </a:r>
          </a:p>
        </p:txBody>
      </p:sp>
      <p:pic>
        <p:nvPicPr>
          <p:cNvPr id="1026" name="Picture 2" descr="×ª××¦××ª ×ª××× × ×¢×××¨ âªdisruptionâ¬â">
            <a:extLst>
              <a:ext uri="{FF2B5EF4-FFF2-40B4-BE49-F238E27FC236}">
                <a16:creationId xmlns:a16="http://schemas.microsoft.com/office/drawing/2014/main" id="{01212920-0FAE-4614-8C51-14F2C50B6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97" y="1700808"/>
            <a:ext cx="8247503" cy="45602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5E22FF7D-4EE4-4935-B519-3677392B85C6}"/>
              </a:ext>
            </a:extLst>
          </p:cNvPr>
          <p:cNvSpPr txBox="1">
            <a:spLocks/>
          </p:cNvSpPr>
          <p:nvPr/>
        </p:nvSpPr>
        <p:spPr>
          <a:xfrm>
            <a:off x="457200" y="-27384"/>
            <a:ext cx="8229600"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Finance sector only ? </a:t>
            </a:r>
          </a:p>
        </p:txBody>
      </p:sp>
      <p:pic>
        <p:nvPicPr>
          <p:cNvPr id="10242" name="Picture 2" descr="×ª××¦××ª ×ª××× × ×¢×××¨ âªdigital assetsâ¬â">
            <a:extLst>
              <a:ext uri="{FF2B5EF4-FFF2-40B4-BE49-F238E27FC236}">
                <a16:creationId xmlns:a16="http://schemas.microsoft.com/office/drawing/2014/main" id="{3A27075E-3CF1-40E5-8D80-E3028F6A1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13" y="1664804"/>
            <a:ext cx="9362000" cy="3528392"/>
          </a:xfrm>
          <a:prstGeom prst="rect">
            <a:avLst/>
          </a:prstGeom>
          <a:noFill/>
          <a:extLst>
            <a:ext uri="{909E8E84-426E-40DD-AFC4-6F175D3DCCD1}">
              <a14:hiddenFill xmlns:a14="http://schemas.microsoft.com/office/drawing/2010/main">
                <a:solidFill>
                  <a:srgbClr val="FFFFFF"/>
                </a:solidFill>
              </a14:hiddenFill>
            </a:ext>
          </a:extLst>
        </p:spPr>
      </p:pic>
      <p:sp>
        <p:nvSpPr>
          <p:cNvPr id="12" name="כותרת 1">
            <a:extLst>
              <a:ext uri="{FF2B5EF4-FFF2-40B4-BE49-F238E27FC236}">
                <a16:creationId xmlns:a16="http://schemas.microsoft.com/office/drawing/2014/main" id="{D7C57315-19C6-4507-B7E2-847EDD92159E}"/>
              </a:ext>
            </a:extLst>
          </p:cNvPr>
          <p:cNvSpPr txBox="1">
            <a:spLocks/>
          </p:cNvSpPr>
          <p:nvPr/>
        </p:nvSpPr>
        <p:spPr>
          <a:xfrm>
            <a:off x="366387" y="5030326"/>
            <a:ext cx="8229600"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Intangible digital assets</a:t>
            </a:r>
          </a:p>
        </p:txBody>
      </p:sp>
    </p:spTree>
    <p:extLst>
      <p:ext uri="{BB962C8B-B14F-4D97-AF65-F5344CB8AC3E}">
        <p14:creationId xmlns:p14="http://schemas.microsoft.com/office/powerpoint/2010/main" val="2871728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5E22FF7D-4EE4-4935-B519-3677392B85C6}"/>
              </a:ext>
            </a:extLst>
          </p:cNvPr>
          <p:cNvSpPr txBox="1">
            <a:spLocks/>
          </p:cNvSpPr>
          <p:nvPr/>
        </p:nvSpPr>
        <p:spPr>
          <a:xfrm>
            <a:off x="457200" y="-27384"/>
            <a:ext cx="8229600"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Finance sector only ? </a:t>
            </a:r>
          </a:p>
        </p:txBody>
      </p:sp>
      <p:pic>
        <p:nvPicPr>
          <p:cNvPr id="8194" name="Picture 2" descr="×ª××× × ×§×©××¨×">
            <a:extLst>
              <a:ext uri="{FF2B5EF4-FFF2-40B4-BE49-F238E27FC236}">
                <a16:creationId xmlns:a16="http://schemas.microsoft.com/office/drawing/2014/main" id="{1F99464F-FB44-4A82-B808-38C5E5E39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31" t="13399" r="1911" b="12075"/>
          <a:stretch/>
        </p:blipFill>
        <p:spPr bwMode="auto">
          <a:xfrm>
            <a:off x="1" y="908720"/>
            <a:ext cx="9144000" cy="50405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00BD23-D330-4EEB-BCC5-98C888A62091}"/>
              </a:ext>
            </a:extLst>
          </p:cNvPr>
          <p:cNvSpPr txBox="1"/>
          <p:nvPr/>
        </p:nvSpPr>
        <p:spPr>
          <a:xfrm>
            <a:off x="107504" y="5949280"/>
            <a:ext cx="1907704" cy="830997"/>
          </a:xfrm>
          <a:prstGeom prst="rect">
            <a:avLst/>
          </a:prstGeom>
          <a:noFill/>
        </p:spPr>
        <p:txBody>
          <a:bodyPr wrap="square" lIns="0" tIns="0" rIns="0" bIns="0" rtlCol="1">
            <a:spAutoFit/>
          </a:bodyPr>
          <a:lstStyle/>
          <a:p>
            <a:r>
              <a:rPr lang="en-US" b="1" dirty="0"/>
              <a:t>Digital currencies</a:t>
            </a:r>
          </a:p>
          <a:p>
            <a:r>
              <a:rPr lang="en-US" b="1" dirty="0"/>
              <a:t>Loan, Mortgage, Insurance</a:t>
            </a:r>
            <a:endParaRPr lang="he-IL" b="1" dirty="0"/>
          </a:p>
        </p:txBody>
      </p:sp>
      <p:sp>
        <p:nvSpPr>
          <p:cNvPr id="8" name="TextBox 7">
            <a:extLst>
              <a:ext uri="{FF2B5EF4-FFF2-40B4-BE49-F238E27FC236}">
                <a16:creationId xmlns:a16="http://schemas.microsoft.com/office/drawing/2014/main" id="{A7577200-C600-4004-8C2F-4443AE0F8855}"/>
              </a:ext>
            </a:extLst>
          </p:cNvPr>
          <p:cNvSpPr txBox="1"/>
          <p:nvPr/>
        </p:nvSpPr>
        <p:spPr>
          <a:xfrm>
            <a:off x="1907704" y="5949280"/>
            <a:ext cx="2016224" cy="830997"/>
          </a:xfrm>
          <a:prstGeom prst="rect">
            <a:avLst/>
          </a:prstGeom>
          <a:noFill/>
        </p:spPr>
        <p:txBody>
          <a:bodyPr wrap="square" lIns="0" tIns="0" rIns="0" bIns="0" rtlCol="1">
            <a:spAutoFit/>
          </a:bodyPr>
          <a:lstStyle/>
          <a:p>
            <a:r>
              <a:rPr lang="en-US" b="1" dirty="0"/>
              <a:t>Certified ownership tangible assets</a:t>
            </a:r>
          </a:p>
          <a:p>
            <a:r>
              <a:rPr lang="en-US" b="1" dirty="0"/>
              <a:t>(house, car, etc.)</a:t>
            </a:r>
            <a:endParaRPr lang="he-IL" b="1" dirty="0"/>
          </a:p>
        </p:txBody>
      </p:sp>
      <p:sp>
        <p:nvSpPr>
          <p:cNvPr id="9" name="TextBox 8">
            <a:extLst>
              <a:ext uri="{FF2B5EF4-FFF2-40B4-BE49-F238E27FC236}">
                <a16:creationId xmlns:a16="http://schemas.microsoft.com/office/drawing/2014/main" id="{357BC56C-9F72-4003-9BCD-8B59EE20144F}"/>
              </a:ext>
            </a:extLst>
          </p:cNvPr>
          <p:cNvSpPr txBox="1"/>
          <p:nvPr/>
        </p:nvSpPr>
        <p:spPr>
          <a:xfrm>
            <a:off x="3923928" y="5932832"/>
            <a:ext cx="1800200" cy="830997"/>
          </a:xfrm>
          <a:prstGeom prst="rect">
            <a:avLst/>
          </a:prstGeom>
          <a:noFill/>
        </p:spPr>
        <p:txBody>
          <a:bodyPr wrap="square" lIns="0" tIns="0" rIns="0" bIns="0" rtlCol="1">
            <a:spAutoFit/>
          </a:bodyPr>
          <a:lstStyle/>
          <a:p>
            <a:r>
              <a:rPr lang="en-US" b="1" dirty="0"/>
              <a:t>Monitor, control     and usage of tangible assets</a:t>
            </a:r>
            <a:endParaRPr lang="he-IL" b="1" dirty="0"/>
          </a:p>
        </p:txBody>
      </p:sp>
      <p:sp>
        <p:nvSpPr>
          <p:cNvPr id="10" name="TextBox 9">
            <a:extLst>
              <a:ext uri="{FF2B5EF4-FFF2-40B4-BE49-F238E27FC236}">
                <a16:creationId xmlns:a16="http://schemas.microsoft.com/office/drawing/2014/main" id="{66E64274-AE8B-44E1-AE7B-EB0C1D59CDC1}"/>
              </a:ext>
            </a:extLst>
          </p:cNvPr>
          <p:cNvSpPr txBox="1"/>
          <p:nvPr/>
        </p:nvSpPr>
        <p:spPr>
          <a:xfrm>
            <a:off x="7596336" y="5932831"/>
            <a:ext cx="2016224" cy="553998"/>
          </a:xfrm>
          <a:prstGeom prst="rect">
            <a:avLst/>
          </a:prstGeom>
          <a:noFill/>
        </p:spPr>
        <p:txBody>
          <a:bodyPr wrap="square" lIns="0" tIns="0" rIns="0" bIns="0" rtlCol="1">
            <a:spAutoFit/>
          </a:bodyPr>
          <a:lstStyle/>
          <a:p>
            <a:r>
              <a:rPr lang="en-US" b="1" dirty="0"/>
              <a:t>Intellectual </a:t>
            </a:r>
          </a:p>
          <a:p>
            <a:r>
              <a:rPr lang="en-US" b="1" dirty="0"/>
              <a:t>assets</a:t>
            </a:r>
            <a:endParaRPr lang="he-IL" b="1" dirty="0"/>
          </a:p>
        </p:txBody>
      </p:sp>
      <p:sp>
        <p:nvSpPr>
          <p:cNvPr id="11" name="TextBox 10">
            <a:extLst>
              <a:ext uri="{FF2B5EF4-FFF2-40B4-BE49-F238E27FC236}">
                <a16:creationId xmlns:a16="http://schemas.microsoft.com/office/drawing/2014/main" id="{5B3D6E19-978B-42CE-846A-30433FC6B9B2}"/>
              </a:ext>
            </a:extLst>
          </p:cNvPr>
          <p:cNvSpPr txBox="1"/>
          <p:nvPr/>
        </p:nvSpPr>
        <p:spPr>
          <a:xfrm>
            <a:off x="5760132" y="5941056"/>
            <a:ext cx="1800200" cy="830997"/>
          </a:xfrm>
          <a:prstGeom prst="rect">
            <a:avLst/>
          </a:prstGeom>
          <a:noFill/>
        </p:spPr>
        <p:txBody>
          <a:bodyPr wrap="square" lIns="0" tIns="0" rIns="0" bIns="0" rtlCol="1">
            <a:spAutoFit/>
          </a:bodyPr>
          <a:lstStyle/>
          <a:p>
            <a:r>
              <a:rPr lang="en-US" b="1" dirty="0"/>
              <a:t>Medical records, analysis and insurance</a:t>
            </a:r>
            <a:endParaRPr lang="he-IL" b="1" dirty="0"/>
          </a:p>
        </p:txBody>
      </p:sp>
    </p:spTree>
    <p:extLst>
      <p:ext uri="{BB962C8B-B14F-4D97-AF65-F5344CB8AC3E}">
        <p14:creationId xmlns:p14="http://schemas.microsoft.com/office/powerpoint/2010/main" val="73197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729E80-1264-4588-B697-E95A1421494B}"/>
              </a:ext>
            </a:extLst>
          </p:cNvPr>
          <p:cNvSpPr>
            <a:spLocks noGrp="1"/>
          </p:cNvSpPr>
          <p:nvPr>
            <p:ph type="title"/>
          </p:nvPr>
        </p:nvSpPr>
        <p:spPr>
          <a:xfrm>
            <a:off x="457200" y="162288"/>
            <a:ext cx="8229600" cy="706090"/>
          </a:xfrm>
        </p:spPr>
        <p:txBody>
          <a:bodyPr>
            <a:normAutofit fontScale="90000"/>
          </a:bodyPr>
          <a:lstStyle/>
          <a:p>
            <a:r>
              <a:rPr lang="en-US" dirty="0"/>
              <a:t>Cryptography</a:t>
            </a:r>
            <a:br>
              <a:rPr lang="en-US" dirty="0"/>
            </a:br>
            <a:r>
              <a:rPr lang="en-US" sz="3100" dirty="0"/>
              <a:t>(Secret writing in Greek)</a:t>
            </a:r>
            <a:endParaRPr lang="he-IL" dirty="0"/>
          </a:p>
        </p:txBody>
      </p:sp>
      <p:sp>
        <p:nvSpPr>
          <p:cNvPr id="4" name="AutoShape 2" descr="×ª××¦××ª ×ª××× × ×¢×××¨ âªcryptography bob alice eveâ¬â">
            <a:extLst>
              <a:ext uri="{FF2B5EF4-FFF2-40B4-BE49-F238E27FC236}">
                <a16:creationId xmlns:a16="http://schemas.microsoft.com/office/drawing/2014/main" id="{B51D6BA7-8DFC-4794-8F50-D52D487BD74D}"/>
              </a:ext>
            </a:extLst>
          </p:cNvPr>
          <p:cNvSpPr>
            <a:spLocks noChangeAspect="1" noChangeArrowheads="1"/>
          </p:cNvSpPr>
          <p:nvPr/>
        </p:nvSpPr>
        <p:spPr bwMode="auto">
          <a:xfrm>
            <a:off x="4449738" y="25360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2292" name="Picture 4" descr="×ª××¦××ª ×ª××× × ×¢×××¨ âªprivate key public keyâ¬â">
            <a:extLst>
              <a:ext uri="{FF2B5EF4-FFF2-40B4-BE49-F238E27FC236}">
                <a16:creationId xmlns:a16="http://schemas.microsoft.com/office/drawing/2014/main" id="{1E3C0ECD-5E20-473D-9778-0E4B3438A0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28" t="8744" r="3498"/>
          <a:stretch/>
        </p:blipFill>
        <p:spPr bwMode="auto">
          <a:xfrm>
            <a:off x="5322218" y="1196752"/>
            <a:ext cx="3600400" cy="39708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ª××¦××ª ×ª××× × ×¢×××¨ âªprivate key public keyâ¬â">
            <a:extLst>
              <a:ext uri="{FF2B5EF4-FFF2-40B4-BE49-F238E27FC236}">
                <a16:creationId xmlns:a16="http://schemas.microsoft.com/office/drawing/2014/main" id="{1F7F0111-DF9D-4BB7-99C6-F223C2940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51" t="7089" r="56859"/>
          <a:stretch/>
        </p:blipFill>
        <p:spPr bwMode="auto">
          <a:xfrm>
            <a:off x="63589" y="1124744"/>
            <a:ext cx="3611058" cy="40428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ª××¦××ª ×ª××× × ×¢×××¨ âªprivate key public keyâ¬â">
            <a:extLst>
              <a:ext uri="{FF2B5EF4-FFF2-40B4-BE49-F238E27FC236}">
                <a16:creationId xmlns:a16="http://schemas.microsoft.com/office/drawing/2014/main" id="{93EE1787-5330-4DD1-A65E-01F15DEF5C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12" t="36484" r="43301" b="40348"/>
          <a:stretch/>
        </p:blipFill>
        <p:spPr bwMode="auto">
          <a:xfrm rot="10800000">
            <a:off x="3882059" y="2420887"/>
            <a:ext cx="1224136" cy="10081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46B46A-9B45-4C62-B964-768D80BB664B}"/>
              </a:ext>
            </a:extLst>
          </p:cNvPr>
          <p:cNvSpPr txBox="1"/>
          <p:nvPr/>
        </p:nvSpPr>
        <p:spPr>
          <a:xfrm>
            <a:off x="6156176" y="3933056"/>
            <a:ext cx="1938516" cy="584775"/>
          </a:xfrm>
          <a:prstGeom prst="rect">
            <a:avLst/>
          </a:prstGeom>
          <a:noFill/>
        </p:spPr>
        <p:txBody>
          <a:bodyPr wrap="square" rtlCol="1">
            <a:spAutoFit/>
          </a:bodyPr>
          <a:lstStyle/>
          <a:p>
            <a:pPr algn="ctr"/>
            <a:r>
              <a:rPr lang="en-US" sz="3200" b="1" dirty="0"/>
              <a:t>Mine</a:t>
            </a:r>
            <a:endParaRPr lang="he-IL" sz="3200" b="1" dirty="0"/>
          </a:p>
        </p:txBody>
      </p:sp>
      <p:sp>
        <p:nvSpPr>
          <p:cNvPr id="13" name="TextBox 12">
            <a:extLst>
              <a:ext uri="{FF2B5EF4-FFF2-40B4-BE49-F238E27FC236}">
                <a16:creationId xmlns:a16="http://schemas.microsoft.com/office/drawing/2014/main" id="{6F5C446B-BAFA-4079-92F5-146C0934DB49}"/>
              </a:ext>
            </a:extLst>
          </p:cNvPr>
          <p:cNvSpPr txBox="1"/>
          <p:nvPr/>
        </p:nvSpPr>
        <p:spPr>
          <a:xfrm>
            <a:off x="930893" y="3825198"/>
            <a:ext cx="1938516" cy="584775"/>
          </a:xfrm>
          <a:prstGeom prst="rect">
            <a:avLst/>
          </a:prstGeom>
          <a:noFill/>
        </p:spPr>
        <p:txBody>
          <a:bodyPr wrap="square" rtlCol="1">
            <a:spAutoFit/>
          </a:bodyPr>
          <a:lstStyle/>
          <a:p>
            <a:pPr algn="ctr"/>
            <a:r>
              <a:rPr lang="en-US" sz="3200" b="1" dirty="0"/>
              <a:t>Mine</a:t>
            </a:r>
            <a:endParaRPr lang="he-IL" sz="3200" b="1" dirty="0"/>
          </a:p>
        </p:txBody>
      </p:sp>
      <p:sp>
        <p:nvSpPr>
          <p:cNvPr id="14" name="TextBox 13">
            <a:extLst>
              <a:ext uri="{FF2B5EF4-FFF2-40B4-BE49-F238E27FC236}">
                <a16:creationId xmlns:a16="http://schemas.microsoft.com/office/drawing/2014/main" id="{34A2BD9F-17A3-4BD5-BC32-55A56F5A6C58}"/>
              </a:ext>
            </a:extLst>
          </p:cNvPr>
          <p:cNvSpPr txBox="1"/>
          <p:nvPr/>
        </p:nvSpPr>
        <p:spPr>
          <a:xfrm>
            <a:off x="3058382" y="4392923"/>
            <a:ext cx="2782711" cy="1569660"/>
          </a:xfrm>
          <a:prstGeom prst="rect">
            <a:avLst/>
          </a:prstGeom>
          <a:noFill/>
          <a:ln w="25400">
            <a:solidFill>
              <a:schemeClr val="accent1"/>
            </a:solidFill>
          </a:ln>
        </p:spPr>
        <p:txBody>
          <a:bodyPr wrap="square" rtlCol="1">
            <a:spAutoFit/>
          </a:bodyPr>
          <a:lstStyle/>
          <a:p>
            <a:pPr algn="ctr"/>
            <a:r>
              <a:rPr lang="en-US" sz="3200" b="1" dirty="0"/>
              <a:t>Generating a key only in one direction</a:t>
            </a:r>
            <a:endParaRPr lang="he-IL" sz="3200" b="1" dirty="0"/>
          </a:p>
        </p:txBody>
      </p:sp>
    </p:spTree>
    <p:extLst>
      <p:ext uri="{BB962C8B-B14F-4D97-AF65-F5344CB8AC3E}">
        <p14:creationId xmlns:p14="http://schemas.microsoft.com/office/powerpoint/2010/main" val="514576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6" descr="×ª××¦××ª ×ª××× × ×¢×××¨ âª100 dollarâ¬â">
            <a:extLst>
              <a:ext uri="{FF2B5EF4-FFF2-40B4-BE49-F238E27FC236}">
                <a16:creationId xmlns:a16="http://schemas.microsoft.com/office/drawing/2014/main" id="{4E24F308-A1FB-45AD-9648-1FF405A1D5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5477" y="6012537"/>
            <a:ext cx="2192658" cy="9098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ª××¦××ª ×ª××× × ×¢×××¨ âª100 dollarâ¬â">
            <a:extLst>
              <a:ext uri="{FF2B5EF4-FFF2-40B4-BE49-F238E27FC236}">
                <a16:creationId xmlns:a16="http://schemas.microsoft.com/office/drawing/2014/main" id="{BA636C67-B50A-4773-95D2-5EAB69D71B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0960" y="3330528"/>
            <a:ext cx="2192658" cy="909801"/>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75729E80-1264-4588-B697-E95A1421494B}"/>
              </a:ext>
            </a:extLst>
          </p:cNvPr>
          <p:cNvSpPr>
            <a:spLocks noGrp="1"/>
          </p:cNvSpPr>
          <p:nvPr>
            <p:ph type="title"/>
          </p:nvPr>
        </p:nvSpPr>
        <p:spPr>
          <a:xfrm>
            <a:off x="457200" y="162288"/>
            <a:ext cx="8229600" cy="706090"/>
          </a:xfrm>
        </p:spPr>
        <p:txBody>
          <a:bodyPr>
            <a:normAutofit fontScale="90000"/>
          </a:bodyPr>
          <a:lstStyle/>
          <a:p>
            <a:r>
              <a:rPr lang="en-US" dirty="0"/>
              <a:t>Cryptography</a:t>
            </a:r>
            <a:br>
              <a:rPr lang="en-US" dirty="0"/>
            </a:br>
            <a:r>
              <a:rPr lang="en-US" sz="3100" dirty="0"/>
              <a:t>(Secret writing in Greek)</a:t>
            </a:r>
            <a:endParaRPr lang="he-IL" dirty="0"/>
          </a:p>
        </p:txBody>
      </p:sp>
      <p:sp>
        <p:nvSpPr>
          <p:cNvPr id="4" name="AutoShape 2" descr="×ª××¦××ª ×ª××× × ×¢×××¨ âªcryptography bob alice eveâ¬â">
            <a:extLst>
              <a:ext uri="{FF2B5EF4-FFF2-40B4-BE49-F238E27FC236}">
                <a16:creationId xmlns:a16="http://schemas.microsoft.com/office/drawing/2014/main" id="{B51D6BA7-8DFC-4794-8F50-D52D487BD74D}"/>
              </a:ext>
            </a:extLst>
          </p:cNvPr>
          <p:cNvSpPr>
            <a:spLocks noChangeAspect="1" noChangeArrowheads="1"/>
          </p:cNvSpPr>
          <p:nvPr/>
        </p:nvSpPr>
        <p:spPr bwMode="auto">
          <a:xfrm>
            <a:off x="4449738" y="25360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8" name="Picture 4" descr="×ª××¦××ª ×ª××× × ×¢×××¨ âªprivate key public keyâ¬â">
            <a:extLst>
              <a:ext uri="{FF2B5EF4-FFF2-40B4-BE49-F238E27FC236}">
                <a16:creationId xmlns:a16="http://schemas.microsoft.com/office/drawing/2014/main" id="{93EE1787-5330-4DD1-A65E-01F15DEF5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12" t="36484" r="43301" b="40348"/>
          <a:stretch/>
        </p:blipFill>
        <p:spPr bwMode="auto">
          <a:xfrm rot="10800000">
            <a:off x="3837670" y="1568752"/>
            <a:ext cx="1224136" cy="1008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ª××¦××ª ×ª××× × ×¢×××¨ âªCLOSED ENVELOPE LOCKâ¬â">
            <a:extLst>
              <a:ext uri="{FF2B5EF4-FFF2-40B4-BE49-F238E27FC236}">
                <a16:creationId xmlns:a16="http://schemas.microsoft.com/office/drawing/2014/main" id="{160BEE98-883F-4AD3-9FD5-227B2C9EFD7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4" t="11150" r="4330" b="17451"/>
          <a:stretch/>
        </p:blipFill>
        <p:spPr bwMode="auto">
          <a:xfrm>
            <a:off x="5278554" y="2202349"/>
            <a:ext cx="1938515" cy="13315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ª××¦××ª ×ª××× × ×¢×××¨ âªprivate key public keyâ¬â">
            <a:extLst>
              <a:ext uri="{FF2B5EF4-FFF2-40B4-BE49-F238E27FC236}">
                <a16:creationId xmlns:a16="http://schemas.microsoft.com/office/drawing/2014/main" id="{1F7F0111-DF9D-4BB7-99C6-F223C2940B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51" t="7089" r="56859"/>
          <a:stretch/>
        </p:blipFill>
        <p:spPr bwMode="auto">
          <a:xfrm>
            <a:off x="1806249" y="1139716"/>
            <a:ext cx="1865194" cy="20882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ª××¦××ª ×ª××× × ×¢×××¨ âªCLOSED ENVELOPE LOCKâ¬â">
            <a:extLst>
              <a:ext uri="{FF2B5EF4-FFF2-40B4-BE49-F238E27FC236}">
                <a16:creationId xmlns:a16="http://schemas.microsoft.com/office/drawing/2014/main" id="{750E1403-46AB-49FF-BC44-5C60225DC01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4" t="11150" r="4330" b="17451"/>
          <a:stretch/>
        </p:blipFill>
        <p:spPr bwMode="auto">
          <a:xfrm>
            <a:off x="5392790" y="5498284"/>
            <a:ext cx="1938515" cy="13315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ª××¦××ª ×ª××× × ×¢×××¨ âªprivate key public keyâ¬â">
            <a:extLst>
              <a:ext uri="{FF2B5EF4-FFF2-40B4-BE49-F238E27FC236}">
                <a16:creationId xmlns:a16="http://schemas.microsoft.com/office/drawing/2014/main" id="{6566D36D-0385-4208-BADB-AE04000AD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12" t="36484" r="43301" b="40348"/>
          <a:stretch/>
        </p:blipFill>
        <p:spPr bwMode="auto">
          <a:xfrm rot="10800000">
            <a:off x="3800395" y="4863732"/>
            <a:ext cx="1224136" cy="10081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ª××¦××ª ×ª××× × ×¢×××¨ âªprivate key public keyâ¬â">
            <a:extLst>
              <a:ext uri="{FF2B5EF4-FFF2-40B4-BE49-F238E27FC236}">
                <a16:creationId xmlns:a16="http://schemas.microsoft.com/office/drawing/2014/main" id="{729BEC2C-4D71-4A80-B4DC-15F303989B4A}"/>
              </a:ext>
            </a:extLst>
          </p:cNvPr>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57128" t="8744" r="3498"/>
          <a:stretch/>
        </p:blipFill>
        <p:spPr bwMode="auto">
          <a:xfrm>
            <a:off x="7331305" y="4472765"/>
            <a:ext cx="1859689" cy="20510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ª××¦××ª ×ª××× × ×¢×××¨ âªprivate key public keyâ¬â">
            <a:extLst>
              <a:ext uri="{FF2B5EF4-FFF2-40B4-BE49-F238E27FC236}">
                <a16:creationId xmlns:a16="http://schemas.microsoft.com/office/drawing/2014/main" id="{5D32B646-47C8-4A7E-9EF0-6FF6E726B9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51" t="7089" r="56859"/>
          <a:stretch/>
        </p:blipFill>
        <p:spPr bwMode="auto">
          <a:xfrm>
            <a:off x="1825376" y="3819616"/>
            <a:ext cx="1865194" cy="20882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ª××¦××ª ×ª××× × ×¢×××¨ âªCLOSED ENVELOPE LOCKâ¬â">
            <a:extLst>
              <a:ext uri="{FF2B5EF4-FFF2-40B4-BE49-F238E27FC236}">
                <a16:creationId xmlns:a16="http://schemas.microsoft.com/office/drawing/2014/main" id="{BB74760F-E607-4625-8C7F-627A2573F02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4" t="11150" r="4330" b="17451"/>
          <a:stretch/>
        </p:blipFill>
        <p:spPr bwMode="auto">
          <a:xfrm>
            <a:off x="159660" y="5526495"/>
            <a:ext cx="1938515" cy="13315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ª××¦××ª ×ª××× × ×¢×××¨ âªOPEN ENVELOPE LOCKâ¬â">
            <a:extLst>
              <a:ext uri="{FF2B5EF4-FFF2-40B4-BE49-F238E27FC236}">
                <a16:creationId xmlns:a16="http://schemas.microsoft.com/office/drawing/2014/main" id="{C105ADBD-CC89-40D5-A0C4-36C9875CB07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12" t="2367"/>
          <a:stretch/>
        </p:blipFill>
        <p:spPr bwMode="auto">
          <a:xfrm>
            <a:off x="108657" y="1862143"/>
            <a:ext cx="1938516" cy="195747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ª××¦××ª ×ª××× × ×¢×××¨ âªprivate key public keyâ¬â">
            <a:extLst>
              <a:ext uri="{FF2B5EF4-FFF2-40B4-BE49-F238E27FC236}">
                <a16:creationId xmlns:a16="http://schemas.microsoft.com/office/drawing/2014/main" id="{1E3C0ECD-5E20-473D-9778-0E4B3438A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128" t="8744" r="3498"/>
          <a:stretch/>
        </p:blipFill>
        <p:spPr bwMode="auto">
          <a:xfrm>
            <a:off x="7217069" y="1176830"/>
            <a:ext cx="1859689" cy="2051038"/>
          </a:xfrm>
          <a:prstGeom prst="rect">
            <a:avLst/>
          </a:prstGeom>
          <a:noFill/>
          <a:extLst>
            <a:ext uri="{909E8E84-426E-40DD-AFC4-6F175D3DCCD1}">
              <a14:hiddenFill xmlns:a14="http://schemas.microsoft.com/office/drawing/2010/main">
                <a:solidFill>
                  <a:srgbClr val="FFFFFF"/>
                </a:solidFill>
              </a14:hiddenFill>
            </a:ext>
          </a:extLst>
        </p:spPr>
      </p:pic>
      <p:sp>
        <p:nvSpPr>
          <p:cNvPr id="3" name="סימן כפל 2">
            <a:extLst>
              <a:ext uri="{FF2B5EF4-FFF2-40B4-BE49-F238E27FC236}">
                <a16:creationId xmlns:a16="http://schemas.microsoft.com/office/drawing/2014/main" id="{AE72EB78-B8E6-45D4-A886-E5402FEF86BF}"/>
              </a:ext>
            </a:extLst>
          </p:cNvPr>
          <p:cNvSpPr/>
          <p:nvPr/>
        </p:nvSpPr>
        <p:spPr>
          <a:xfrm>
            <a:off x="4139952" y="4863732"/>
            <a:ext cx="921854" cy="104411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0939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729E80-1264-4588-B697-E95A1421494B}"/>
              </a:ext>
            </a:extLst>
          </p:cNvPr>
          <p:cNvSpPr>
            <a:spLocks noGrp="1"/>
          </p:cNvSpPr>
          <p:nvPr>
            <p:ph type="title"/>
          </p:nvPr>
        </p:nvSpPr>
        <p:spPr>
          <a:xfrm>
            <a:off x="457200" y="162288"/>
            <a:ext cx="8229600" cy="1034464"/>
          </a:xfrm>
        </p:spPr>
        <p:txBody>
          <a:bodyPr>
            <a:normAutofit fontScale="90000"/>
          </a:bodyPr>
          <a:lstStyle/>
          <a:p>
            <a:r>
              <a:rPr lang="en-US" dirty="0"/>
              <a:t>Cryptography</a:t>
            </a:r>
            <a:br>
              <a:rPr lang="en-US" dirty="0"/>
            </a:br>
            <a:r>
              <a:rPr lang="en-US" sz="3100" dirty="0"/>
              <a:t>(Secret writing in Greek)</a:t>
            </a:r>
            <a:endParaRPr lang="he-IL" dirty="0"/>
          </a:p>
        </p:txBody>
      </p:sp>
      <p:pic>
        <p:nvPicPr>
          <p:cNvPr id="14338" name="Picture 2" descr="×ª××¦××ª ×ª××× × ×¢×××¨ âªLETTER WITH ANCIENT STAMP SIGNATUREâ¬â">
            <a:extLst>
              <a:ext uri="{FF2B5EF4-FFF2-40B4-BE49-F238E27FC236}">
                <a16:creationId xmlns:a16="http://schemas.microsoft.com/office/drawing/2014/main" id="{E13A64CD-0BE0-43DF-A8D8-86222E32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 y="170577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95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03B967-0C02-4CA2-94D7-2D6F2F0F4283}"/>
              </a:ext>
            </a:extLst>
          </p:cNvPr>
          <p:cNvSpPr>
            <a:spLocks noGrp="1"/>
          </p:cNvSpPr>
          <p:nvPr>
            <p:ph type="title"/>
          </p:nvPr>
        </p:nvSpPr>
        <p:spPr/>
        <p:txBody>
          <a:bodyPr>
            <a:normAutofit fontScale="90000"/>
          </a:bodyPr>
          <a:lstStyle/>
          <a:p>
            <a:pPr fontAlgn="base"/>
            <a:r>
              <a:rPr lang="en-US" b="1" dirty="0" err="1"/>
              <a:t>Nonces</a:t>
            </a:r>
            <a:r>
              <a:rPr lang="en-US" b="1" dirty="0"/>
              <a:t>, hash functions, and mining</a:t>
            </a:r>
            <a:endParaRPr lang="he-IL" dirty="0"/>
          </a:p>
        </p:txBody>
      </p:sp>
      <p:sp>
        <p:nvSpPr>
          <p:cNvPr id="4" name="מלבן 3">
            <a:extLst>
              <a:ext uri="{FF2B5EF4-FFF2-40B4-BE49-F238E27FC236}">
                <a16:creationId xmlns:a16="http://schemas.microsoft.com/office/drawing/2014/main" id="{46C7A837-32B1-4433-878D-110004E0F2AC}"/>
              </a:ext>
            </a:extLst>
          </p:cNvPr>
          <p:cNvSpPr/>
          <p:nvPr/>
        </p:nvSpPr>
        <p:spPr>
          <a:xfrm>
            <a:off x="287524" y="1358208"/>
            <a:ext cx="8568951" cy="5201424"/>
          </a:xfrm>
          <a:prstGeom prst="rect">
            <a:avLst/>
          </a:prstGeom>
        </p:spPr>
        <p:txBody>
          <a:bodyPr wrap="square">
            <a:spAutoFit/>
          </a:bodyPr>
          <a:lstStyle/>
          <a:p>
            <a:pPr marL="539750" indent="-539750">
              <a:buFont typeface="Wingdings" panose="05000000000000000000" pitchFamily="2" charset="2"/>
              <a:buChar char="q"/>
            </a:pPr>
            <a:r>
              <a:rPr lang="en-US" sz="4000" b="1" dirty="0" err="1"/>
              <a:t>Nonces</a:t>
            </a:r>
            <a:r>
              <a:rPr lang="en-US" sz="4000" b="1" dirty="0"/>
              <a:t> </a:t>
            </a:r>
          </a:p>
          <a:p>
            <a:pPr marL="996950" lvl="1" indent="-539750">
              <a:buFont typeface="Wingdings" panose="05000000000000000000" pitchFamily="2" charset="2"/>
              <a:buChar char="q"/>
            </a:pPr>
            <a:r>
              <a:rPr lang="en-US" sz="2800" b="1" dirty="0"/>
              <a:t>A number that is used once</a:t>
            </a:r>
            <a:r>
              <a:rPr lang="en-US" sz="2000" b="1" dirty="0"/>
              <a:t> </a:t>
            </a:r>
            <a:r>
              <a:rPr lang="en-US" sz="2800" b="1" dirty="0"/>
              <a:t>and added to a transaction identifier</a:t>
            </a:r>
          </a:p>
          <a:p>
            <a:pPr marL="996950" lvl="1" indent="-539750">
              <a:buFont typeface="Wingdings" panose="05000000000000000000" pitchFamily="2" charset="2"/>
              <a:buChar char="q"/>
            </a:pPr>
            <a:r>
              <a:rPr lang="en-US" sz="2800" b="1" dirty="0"/>
              <a:t>Used to reduce possibility of duplicated transactions </a:t>
            </a:r>
          </a:p>
          <a:p>
            <a:pPr marL="996950" lvl="1" indent="-539750">
              <a:buFont typeface="Wingdings" panose="05000000000000000000" pitchFamily="2" charset="2"/>
              <a:buChar char="q"/>
            </a:pPr>
            <a:r>
              <a:rPr lang="en-US" sz="2800" b="1" dirty="0"/>
              <a:t>Mostly important in big data era</a:t>
            </a:r>
          </a:p>
          <a:p>
            <a:pPr marL="539750" indent="-539750">
              <a:buFont typeface="Wingdings" panose="05000000000000000000" pitchFamily="2" charset="2"/>
              <a:buChar char="q"/>
            </a:pPr>
            <a:r>
              <a:rPr lang="en-US" sz="4000" b="1" dirty="0"/>
              <a:t>Hash function</a:t>
            </a:r>
            <a:r>
              <a:rPr lang="en-US" sz="2800" b="1" dirty="0"/>
              <a:t>  </a:t>
            </a:r>
          </a:p>
          <a:p>
            <a:pPr marL="996950" lvl="1" indent="-539750">
              <a:buFont typeface="Wingdings" panose="05000000000000000000" pitchFamily="2" charset="2"/>
              <a:buChar char="q"/>
            </a:pPr>
            <a:r>
              <a:rPr lang="en-US" sz="2800" b="1" dirty="0"/>
              <a:t>mathematical process that takes data of any size, performs an operation on it, and returns a hash, which is data of a fixed-size</a:t>
            </a:r>
          </a:p>
          <a:p>
            <a:pPr marL="996950" lvl="1" indent="-539750">
              <a:buFont typeface="Wingdings" panose="05000000000000000000" pitchFamily="2" charset="2"/>
              <a:buChar char="q"/>
            </a:pPr>
            <a:r>
              <a:rPr lang="en-US" sz="2800" b="1" dirty="0"/>
              <a:t>Allows it only in one direction</a:t>
            </a:r>
            <a:endParaRPr lang="he-IL" sz="2800" b="1" dirty="0"/>
          </a:p>
        </p:txBody>
      </p:sp>
    </p:spTree>
    <p:extLst>
      <p:ext uri="{BB962C8B-B14F-4D97-AF65-F5344CB8AC3E}">
        <p14:creationId xmlns:p14="http://schemas.microsoft.com/office/powerpoint/2010/main" val="413072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03B967-0C02-4CA2-94D7-2D6F2F0F4283}"/>
              </a:ext>
            </a:extLst>
          </p:cNvPr>
          <p:cNvSpPr>
            <a:spLocks noGrp="1"/>
          </p:cNvSpPr>
          <p:nvPr>
            <p:ph type="title"/>
          </p:nvPr>
        </p:nvSpPr>
        <p:spPr>
          <a:xfrm>
            <a:off x="138336" y="5173"/>
            <a:ext cx="8867328" cy="1143000"/>
          </a:xfrm>
        </p:spPr>
        <p:txBody>
          <a:bodyPr>
            <a:normAutofit fontScale="90000"/>
          </a:bodyPr>
          <a:lstStyle/>
          <a:p>
            <a:pPr fontAlgn="base"/>
            <a:r>
              <a:rPr lang="en-US" b="1" dirty="0"/>
              <a:t>Hash function results for different inputs</a:t>
            </a:r>
            <a:endParaRPr lang="he-IL" dirty="0"/>
          </a:p>
        </p:txBody>
      </p:sp>
      <p:pic>
        <p:nvPicPr>
          <p:cNvPr id="6" name="תמונה 5">
            <a:extLst>
              <a:ext uri="{FF2B5EF4-FFF2-40B4-BE49-F238E27FC236}">
                <a16:creationId xmlns:a16="http://schemas.microsoft.com/office/drawing/2014/main" id="{AC11C5F5-9187-4978-83F4-70D67C2AAF28}"/>
              </a:ext>
            </a:extLst>
          </p:cNvPr>
          <p:cNvPicPr>
            <a:picLocks noChangeAspect="1"/>
          </p:cNvPicPr>
          <p:nvPr/>
        </p:nvPicPr>
        <p:blipFill>
          <a:blip r:embed="rId2"/>
          <a:stretch>
            <a:fillRect/>
          </a:stretch>
        </p:blipFill>
        <p:spPr>
          <a:xfrm>
            <a:off x="971600" y="1148173"/>
            <a:ext cx="7488832" cy="5431899"/>
          </a:xfrm>
          <a:prstGeom prst="rect">
            <a:avLst/>
          </a:prstGeom>
        </p:spPr>
      </p:pic>
    </p:spTree>
    <p:extLst>
      <p:ext uri="{BB962C8B-B14F-4D97-AF65-F5344CB8AC3E}">
        <p14:creationId xmlns:p14="http://schemas.microsoft.com/office/powerpoint/2010/main" val="1798282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03B967-0C02-4CA2-94D7-2D6F2F0F4283}"/>
              </a:ext>
            </a:extLst>
          </p:cNvPr>
          <p:cNvSpPr>
            <a:spLocks noGrp="1"/>
          </p:cNvSpPr>
          <p:nvPr>
            <p:ph type="title"/>
          </p:nvPr>
        </p:nvSpPr>
        <p:spPr>
          <a:xfrm>
            <a:off x="0" y="0"/>
            <a:ext cx="9144000" cy="1143000"/>
          </a:xfrm>
        </p:spPr>
        <p:txBody>
          <a:bodyPr lIns="0" tIns="0" rIns="0" bIns="0">
            <a:normAutofit fontScale="90000"/>
          </a:bodyPr>
          <a:lstStyle/>
          <a:p>
            <a:pPr fontAlgn="base"/>
            <a:r>
              <a:rPr lang="en-US" b="1" dirty="0"/>
              <a:t>Mining – Proof of work</a:t>
            </a:r>
            <a:br>
              <a:rPr lang="en-US" b="1" dirty="0"/>
            </a:br>
            <a:r>
              <a:rPr lang="en-US" sz="3600" b="1" dirty="0"/>
              <a:t>(just like resources to mine gold or diamond)</a:t>
            </a:r>
            <a:endParaRPr lang="he-IL" dirty="0"/>
          </a:p>
        </p:txBody>
      </p:sp>
      <p:pic>
        <p:nvPicPr>
          <p:cNvPr id="15362" name="Picture 2" descr="×ª××¦××ª ×ª××× × ×¢×××¨ âªnonces mathematicsâ¬â">
            <a:extLst>
              <a:ext uri="{FF2B5EF4-FFF2-40B4-BE49-F238E27FC236}">
                <a16:creationId xmlns:a16="http://schemas.microsoft.com/office/drawing/2014/main" id="{98BEB89B-4E10-4ACC-9DB0-EC8F7CEBD2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54" b="9353"/>
          <a:stretch/>
        </p:blipFill>
        <p:spPr bwMode="auto">
          <a:xfrm>
            <a:off x="179512" y="1484784"/>
            <a:ext cx="8784976" cy="471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05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21DF32-9806-416E-B52A-D1E4B4FE54DB}"/>
              </a:ext>
            </a:extLst>
          </p:cNvPr>
          <p:cNvSpPr>
            <a:spLocks noGrp="1"/>
          </p:cNvSpPr>
          <p:nvPr>
            <p:ph type="title"/>
          </p:nvPr>
        </p:nvSpPr>
        <p:spPr/>
        <p:txBody>
          <a:bodyPr>
            <a:normAutofit fontScale="90000"/>
          </a:bodyPr>
          <a:lstStyle/>
          <a:p>
            <a:r>
              <a:rPr lang="en-US" dirty="0"/>
              <a:t>Blockchain P2P Architecture</a:t>
            </a:r>
            <a:br>
              <a:rPr lang="en-US" dirty="0"/>
            </a:br>
            <a:r>
              <a:rPr lang="en-US" sz="3600" dirty="0"/>
              <a:t>Shared Ledger</a:t>
            </a:r>
            <a:endParaRPr lang="he-IL" sz="3600" dirty="0"/>
          </a:p>
        </p:txBody>
      </p:sp>
      <p:pic>
        <p:nvPicPr>
          <p:cNvPr id="17410" name="Picture 2" descr="×ª××¦××ª ×ª××× × ×¢×××¨ âªblockchain architecture ledgerâ¬â">
            <a:extLst>
              <a:ext uri="{FF2B5EF4-FFF2-40B4-BE49-F238E27FC236}">
                <a16:creationId xmlns:a16="http://schemas.microsoft.com/office/drawing/2014/main" id="{B0C399BC-CA3F-4156-894C-4E078F98C9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2" t="13975" r="1176" b="5830"/>
          <a:stretch/>
        </p:blipFill>
        <p:spPr bwMode="auto">
          <a:xfrm>
            <a:off x="323528" y="1417638"/>
            <a:ext cx="8640961" cy="4777117"/>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3530C8B0-C40D-404F-92E0-96B73F50638D}"/>
              </a:ext>
            </a:extLst>
          </p:cNvPr>
          <p:cNvSpPr/>
          <p:nvPr/>
        </p:nvSpPr>
        <p:spPr>
          <a:xfrm>
            <a:off x="3167844" y="3344531"/>
            <a:ext cx="2808312" cy="461665"/>
          </a:xfrm>
          <a:prstGeom prst="rect">
            <a:avLst/>
          </a:prstGeom>
        </p:spPr>
        <p:txBody>
          <a:bodyPr wrap="square">
            <a:spAutoFit/>
          </a:bodyPr>
          <a:lstStyle/>
          <a:p>
            <a:r>
              <a:rPr lang="en-US" sz="2400" b="1" dirty="0">
                <a:solidFill>
                  <a:srgbClr val="FF0000"/>
                </a:solidFill>
              </a:rPr>
              <a:t>No central database</a:t>
            </a:r>
            <a:endParaRPr lang="he-IL" sz="2400" b="1" dirty="0">
              <a:solidFill>
                <a:srgbClr val="FF0000"/>
              </a:solidFill>
            </a:endParaRPr>
          </a:p>
        </p:txBody>
      </p:sp>
      <p:sp>
        <p:nvSpPr>
          <p:cNvPr id="6" name="מלבן 5">
            <a:extLst>
              <a:ext uri="{FF2B5EF4-FFF2-40B4-BE49-F238E27FC236}">
                <a16:creationId xmlns:a16="http://schemas.microsoft.com/office/drawing/2014/main" id="{83625111-7272-4C04-9710-8F297B83E570}"/>
              </a:ext>
            </a:extLst>
          </p:cNvPr>
          <p:cNvSpPr/>
          <p:nvPr/>
        </p:nvSpPr>
        <p:spPr>
          <a:xfrm>
            <a:off x="2483768" y="6344526"/>
            <a:ext cx="4896544" cy="461665"/>
          </a:xfrm>
          <a:prstGeom prst="rect">
            <a:avLst/>
          </a:prstGeom>
        </p:spPr>
        <p:txBody>
          <a:bodyPr wrap="square">
            <a:spAutoFit/>
          </a:bodyPr>
          <a:lstStyle/>
          <a:p>
            <a:r>
              <a:rPr lang="en-US" sz="2400" b="1" dirty="0">
                <a:solidFill>
                  <a:srgbClr val="FF0000"/>
                </a:solidFill>
              </a:rPr>
              <a:t>Distributed database technology</a:t>
            </a:r>
            <a:endParaRPr lang="he-IL" sz="2400" b="1" dirty="0">
              <a:solidFill>
                <a:srgbClr val="FF0000"/>
              </a:solidFill>
            </a:endParaRPr>
          </a:p>
        </p:txBody>
      </p:sp>
    </p:spTree>
    <p:extLst>
      <p:ext uri="{BB962C8B-B14F-4D97-AF65-F5344CB8AC3E}">
        <p14:creationId xmlns:p14="http://schemas.microsoft.com/office/powerpoint/2010/main" val="1714031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55103FC3-90E4-4D8E-AB30-DA77921B37BE}"/>
              </a:ext>
            </a:extLst>
          </p:cNvPr>
          <p:cNvPicPr>
            <a:picLocks noChangeAspect="1"/>
          </p:cNvPicPr>
          <p:nvPr/>
        </p:nvPicPr>
        <p:blipFill rotWithShape="1">
          <a:blip r:embed="rId2"/>
          <a:srcRect l="25588" t="17933" r="13774" b="9267"/>
          <a:stretch/>
        </p:blipFill>
        <p:spPr>
          <a:xfrm>
            <a:off x="2843808" y="1844824"/>
            <a:ext cx="5544616" cy="3744416"/>
          </a:xfrm>
          <a:prstGeom prst="rect">
            <a:avLst/>
          </a:prstGeom>
        </p:spPr>
      </p:pic>
      <p:sp>
        <p:nvSpPr>
          <p:cNvPr id="5" name="כותרת 1">
            <a:extLst>
              <a:ext uri="{FF2B5EF4-FFF2-40B4-BE49-F238E27FC236}">
                <a16:creationId xmlns:a16="http://schemas.microsoft.com/office/drawing/2014/main" id="{A84ADD7A-A3FD-412E-BB0E-6CB8ACF95D41}"/>
              </a:ext>
            </a:extLst>
          </p:cNvPr>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Blockchain P2P Architecture</a:t>
            </a:r>
            <a:br>
              <a:rPr lang="en-US"/>
            </a:br>
            <a:r>
              <a:rPr lang="en-US" sz="3600"/>
              <a:t>Shared Ledger</a:t>
            </a:r>
            <a:endParaRPr lang="he-IL" sz="3600" dirty="0"/>
          </a:p>
        </p:txBody>
      </p:sp>
    </p:spTree>
    <p:extLst>
      <p:ext uri="{BB962C8B-B14F-4D97-AF65-F5344CB8AC3E}">
        <p14:creationId xmlns:p14="http://schemas.microsoft.com/office/powerpoint/2010/main" val="34262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lstStyle/>
          <a:p>
            <a:r>
              <a:rPr lang="en-US" dirty="0"/>
              <a:t>Why Blockchain ? </a:t>
            </a:r>
          </a:p>
        </p:txBody>
      </p:sp>
      <p:pic>
        <p:nvPicPr>
          <p:cNvPr id="5" name="מדיה מקוונת 2" title="לבנות את האימון">
            <a:hlinkClick r:id="" action="ppaction://media"/>
            <a:extLst>
              <a:ext uri="{FF2B5EF4-FFF2-40B4-BE49-F238E27FC236}">
                <a16:creationId xmlns:a16="http://schemas.microsoft.com/office/drawing/2014/main" id="{C1F01138-DBCC-4DFF-9245-76E2FF7F0D84}"/>
              </a:ext>
            </a:extLst>
          </p:cNvPr>
          <p:cNvPicPr>
            <a:picLocks noRot="1" noChangeAspect="1"/>
          </p:cNvPicPr>
          <p:nvPr>
            <a:videoFile r:link="rId1"/>
          </p:nvPr>
        </p:nvPicPr>
        <p:blipFill>
          <a:blip r:embed="rId4"/>
          <a:stretch>
            <a:fillRect/>
          </a:stretch>
        </p:blipFill>
        <p:spPr>
          <a:xfrm>
            <a:off x="0" y="1086807"/>
            <a:ext cx="9156453" cy="5150505"/>
          </a:xfrm>
          <a:prstGeom prst="rect">
            <a:avLst/>
          </a:prstGeom>
        </p:spPr>
      </p:pic>
    </p:spTree>
    <p:extLst>
      <p:ext uri="{BB962C8B-B14F-4D97-AF65-F5344CB8AC3E}">
        <p14:creationId xmlns:p14="http://schemas.microsoft.com/office/powerpoint/2010/main" val="249040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p:cTn id="12"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A84ADD7A-A3FD-412E-BB0E-6CB8ACF95D41}"/>
              </a:ext>
            </a:extLst>
          </p:cNvPr>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Blockchain P2P Architecture</a:t>
            </a:r>
            <a:br>
              <a:rPr lang="en-US"/>
            </a:br>
            <a:r>
              <a:rPr lang="en-US" sz="3600"/>
              <a:t>Shared Ledger</a:t>
            </a:r>
            <a:endParaRPr lang="he-IL" sz="3600" dirty="0"/>
          </a:p>
        </p:txBody>
      </p:sp>
      <p:pic>
        <p:nvPicPr>
          <p:cNvPr id="2" name="תמונה 1">
            <a:extLst>
              <a:ext uri="{FF2B5EF4-FFF2-40B4-BE49-F238E27FC236}">
                <a16:creationId xmlns:a16="http://schemas.microsoft.com/office/drawing/2014/main" id="{5577BF4C-718C-4204-8CD5-0749D204A97C}"/>
              </a:ext>
            </a:extLst>
          </p:cNvPr>
          <p:cNvPicPr>
            <a:picLocks noChangeAspect="1"/>
          </p:cNvPicPr>
          <p:nvPr/>
        </p:nvPicPr>
        <p:blipFill rotWithShape="1">
          <a:blip r:embed="rId2"/>
          <a:srcRect l="7383" t="16533" r="13868" b="8303"/>
          <a:stretch/>
        </p:blipFill>
        <p:spPr>
          <a:xfrm>
            <a:off x="1259632" y="1916832"/>
            <a:ext cx="7200800" cy="3866058"/>
          </a:xfrm>
          <a:prstGeom prst="rect">
            <a:avLst/>
          </a:prstGeom>
        </p:spPr>
      </p:pic>
      <p:cxnSp>
        <p:nvCxnSpPr>
          <p:cNvPr id="7" name="מחבר חץ ישר 6">
            <a:extLst>
              <a:ext uri="{FF2B5EF4-FFF2-40B4-BE49-F238E27FC236}">
                <a16:creationId xmlns:a16="http://schemas.microsoft.com/office/drawing/2014/main" id="{7F1AFC24-FD5F-4DE2-B076-E5B0D76B8187}"/>
              </a:ext>
            </a:extLst>
          </p:cNvPr>
          <p:cNvCxnSpPr/>
          <p:nvPr/>
        </p:nvCxnSpPr>
        <p:spPr>
          <a:xfrm flipH="1" flipV="1">
            <a:off x="2915816" y="3933056"/>
            <a:ext cx="792088" cy="7920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701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A84ADD7A-A3FD-412E-BB0E-6CB8ACF95D41}"/>
              </a:ext>
            </a:extLst>
          </p:cNvPr>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Blockchain P2P Architecture</a:t>
            </a:r>
            <a:br>
              <a:rPr lang="en-US"/>
            </a:br>
            <a:r>
              <a:rPr lang="en-US" sz="3600"/>
              <a:t>Shared Ledger</a:t>
            </a:r>
            <a:endParaRPr lang="he-IL" sz="3600" dirty="0"/>
          </a:p>
        </p:txBody>
      </p:sp>
      <p:pic>
        <p:nvPicPr>
          <p:cNvPr id="6" name="תמונה 5">
            <a:extLst>
              <a:ext uri="{FF2B5EF4-FFF2-40B4-BE49-F238E27FC236}">
                <a16:creationId xmlns:a16="http://schemas.microsoft.com/office/drawing/2014/main" id="{15A38678-4595-4F5E-9366-D356E5825358}"/>
              </a:ext>
            </a:extLst>
          </p:cNvPr>
          <p:cNvPicPr>
            <a:picLocks noChangeAspect="1"/>
          </p:cNvPicPr>
          <p:nvPr/>
        </p:nvPicPr>
        <p:blipFill rotWithShape="1">
          <a:blip r:embed="rId2"/>
          <a:srcRect l="10000" t="19342" r="11069" b="9259"/>
          <a:stretch/>
        </p:blipFill>
        <p:spPr>
          <a:xfrm>
            <a:off x="1187624" y="2204864"/>
            <a:ext cx="7217451" cy="3672408"/>
          </a:xfrm>
          <a:prstGeom prst="rect">
            <a:avLst/>
          </a:prstGeom>
        </p:spPr>
      </p:pic>
    </p:spTree>
    <p:extLst>
      <p:ext uri="{BB962C8B-B14F-4D97-AF65-F5344CB8AC3E}">
        <p14:creationId xmlns:p14="http://schemas.microsoft.com/office/powerpoint/2010/main" val="2163442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A84ADD7A-A3FD-412E-BB0E-6CB8ACF95D41}"/>
              </a:ext>
            </a:extLst>
          </p:cNvPr>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Blockchain P2P Architecture</a:t>
            </a:r>
            <a:br>
              <a:rPr lang="en-US" dirty="0"/>
            </a:br>
            <a:r>
              <a:rPr lang="en-US" sz="3600" dirty="0"/>
              <a:t>Shared Ledger</a:t>
            </a:r>
            <a:endParaRPr lang="he-IL" sz="3600" dirty="0"/>
          </a:p>
        </p:txBody>
      </p:sp>
      <p:pic>
        <p:nvPicPr>
          <p:cNvPr id="3" name="תמונה 2">
            <a:extLst>
              <a:ext uri="{FF2B5EF4-FFF2-40B4-BE49-F238E27FC236}">
                <a16:creationId xmlns:a16="http://schemas.microsoft.com/office/drawing/2014/main" id="{49295983-D150-40F1-8FE9-FAB121F7C1D3}"/>
              </a:ext>
            </a:extLst>
          </p:cNvPr>
          <p:cNvPicPr>
            <a:picLocks noChangeAspect="1"/>
          </p:cNvPicPr>
          <p:nvPr/>
        </p:nvPicPr>
        <p:blipFill rotWithShape="1">
          <a:blip r:embed="rId2"/>
          <a:srcRect l="8264" t="16558" r="8554" b="8868"/>
          <a:stretch/>
        </p:blipFill>
        <p:spPr>
          <a:xfrm>
            <a:off x="971600" y="1988840"/>
            <a:ext cx="7606226" cy="3835635"/>
          </a:xfrm>
          <a:prstGeom prst="rect">
            <a:avLst/>
          </a:prstGeom>
        </p:spPr>
      </p:pic>
      <p:pic>
        <p:nvPicPr>
          <p:cNvPr id="18434" name="Picture 2" descr="×ª××¦××ª ×ª××× × ×¢×××¨ âªbitcoinâ¬â">
            <a:extLst>
              <a:ext uri="{FF2B5EF4-FFF2-40B4-BE49-F238E27FC236}">
                <a16:creationId xmlns:a16="http://schemas.microsoft.com/office/drawing/2014/main" id="{C44B3DB5-8F3A-4713-8968-9E56689906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4" y="5445224"/>
            <a:ext cx="1793881" cy="1195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011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729E80-1264-4588-B697-E95A1421494B}"/>
              </a:ext>
            </a:extLst>
          </p:cNvPr>
          <p:cNvSpPr>
            <a:spLocks noGrp="1"/>
          </p:cNvSpPr>
          <p:nvPr>
            <p:ph type="title"/>
          </p:nvPr>
        </p:nvSpPr>
        <p:spPr>
          <a:xfrm>
            <a:off x="457200" y="162288"/>
            <a:ext cx="8229600" cy="706090"/>
          </a:xfrm>
        </p:spPr>
        <p:txBody>
          <a:bodyPr>
            <a:normAutofit fontScale="90000"/>
          </a:bodyPr>
          <a:lstStyle/>
          <a:p>
            <a:r>
              <a:rPr lang="en-US" dirty="0"/>
              <a:t>Cryptography</a:t>
            </a:r>
            <a:br>
              <a:rPr lang="en-US" dirty="0"/>
            </a:br>
            <a:r>
              <a:rPr lang="en-US" sz="3100" dirty="0"/>
              <a:t>(Secret writing in Greek)</a:t>
            </a:r>
            <a:endParaRPr lang="he-IL" dirty="0"/>
          </a:p>
        </p:txBody>
      </p:sp>
      <p:sp>
        <p:nvSpPr>
          <p:cNvPr id="4" name="AutoShape 2" descr="×ª××¦××ª ×ª××× × ×¢×××¨ âªcryptography bob alice eveâ¬â">
            <a:extLst>
              <a:ext uri="{FF2B5EF4-FFF2-40B4-BE49-F238E27FC236}">
                <a16:creationId xmlns:a16="http://schemas.microsoft.com/office/drawing/2014/main" id="{B51D6BA7-8DFC-4794-8F50-D52D487BD74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5" name="תמונה 4">
            <a:extLst>
              <a:ext uri="{FF2B5EF4-FFF2-40B4-BE49-F238E27FC236}">
                <a16:creationId xmlns:a16="http://schemas.microsoft.com/office/drawing/2014/main" id="{5CF3C71D-78B5-4690-B313-0AAA169E9A9E}"/>
              </a:ext>
            </a:extLst>
          </p:cNvPr>
          <p:cNvPicPr>
            <a:picLocks noChangeAspect="1"/>
          </p:cNvPicPr>
          <p:nvPr/>
        </p:nvPicPr>
        <p:blipFill rotWithShape="1">
          <a:blip r:embed="rId2"/>
          <a:srcRect l="2750" b="15833"/>
          <a:stretch/>
        </p:blipFill>
        <p:spPr>
          <a:xfrm>
            <a:off x="125760" y="1196752"/>
            <a:ext cx="8892480" cy="5498960"/>
          </a:xfrm>
          <a:prstGeom prst="rect">
            <a:avLst/>
          </a:prstGeom>
        </p:spPr>
      </p:pic>
    </p:spTree>
    <p:extLst>
      <p:ext uri="{BB962C8B-B14F-4D97-AF65-F5344CB8AC3E}">
        <p14:creationId xmlns:p14="http://schemas.microsoft.com/office/powerpoint/2010/main" val="790402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5E22FF7D-4EE4-4935-B519-3677392B85C6}"/>
              </a:ext>
            </a:extLst>
          </p:cNvPr>
          <p:cNvSpPr txBox="1">
            <a:spLocks/>
          </p:cNvSpPr>
          <p:nvPr/>
        </p:nvSpPr>
        <p:spPr>
          <a:xfrm>
            <a:off x="457200" y="-27384"/>
            <a:ext cx="8229600"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Blockchain - Basics</a:t>
            </a:r>
          </a:p>
        </p:txBody>
      </p:sp>
      <p:pic>
        <p:nvPicPr>
          <p:cNvPr id="9" name="תמונה 8">
            <a:extLst>
              <a:ext uri="{FF2B5EF4-FFF2-40B4-BE49-F238E27FC236}">
                <a16:creationId xmlns:a16="http://schemas.microsoft.com/office/drawing/2014/main" id="{18126560-2141-45E9-900E-E6A2AE909E95}"/>
              </a:ext>
            </a:extLst>
          </p:cNvPr>
          <p:cNvPicPr>
            <a:picLocks noChangeAspect="1"/>
          </p:cNvPicPr>
          <p:nvPr/>
        </p:nvPicPr>
        <p:blipFill rotWithShape="1">
          <a:blip r:embed="rId3"/>
          <a:srcRect t="22010"/>
          <a:stretch/>
        </p:blipFill>
        <p:spPr>
          <a:xfrm>
            <a:off x="-19573" y="1371326"/>
            <a:ext cx="9159727" cy="5226026"/>
          </a:xfrm>
          <a:prstGeom prst="rect">
            <a:avLst/>
          </a:prstGeom>
        </p:spPr>
      </p:pic>
    </p:spTree>
    <p:extLst>
      <p:ext uri="{BB962C8B-B14F-4D97-AF65-F5344CB8AC3E}">
        <p14:creationId xmlns:p14="http://schemas.microsoft.com/office/powerpoint/2010/main" val="3380527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5E22FF7D-4EE4-4935-B519-3677392B85C6}"/>
              </a:ext>
            </a:extLst>
          </p:cNvPr>
          <p:cNvSpPr txBox="1">
            <a:spLocks/>
          </p:cNvSpPr>
          <p:nvPr/>
        </p:nvSpPr>
        <p:spPr>
          <a:xfrm>
            <a:off x="457200" y="-2738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Blockchain - Basics</a:t>
            </a:r>
          </a:p>
        </p:txBody>
      </p:sp>
      <p:sp>
        <p:nvSpPr>
          <p:cNvPr id="7" name="Content Placeholder 2">
            <a:extLst>
              <a:ext uri="{FF2B5EF4-FFF2-40B4-BE49-F238E27FC236}">
                <a16:creationId xmlns:a16="http://schemas.microsoft.com/office/drawing/2014/main" id="{16BF8573-1E07-4201-975F-E2AA2171192E}"/>
              </a:ext>
            </a:extLst>
          </p:cNvPr>
          <p:cNvSpPr>
            <a:spLocks noGrp="1"/>
          </p:cNvSpPr>
          <p:nvPr>
            <p:ph idx="1"/>
          </p:nvPr>
        </p:nvSpPr>
        <p:spPr>
          <a:xfrm>
            <a:off x="310022" y="2003381"/>
            <a:ext cx="8004596" cy="4854619"/>
          </a:xfrm>
        </p:spPr>
        <p:txBody>
          <a:bodyPr>
            <a:noAutofit/>
          </a:bodyPr>
          <a:lstStyle/>
          <a:p>
            <a:pPr>
              <a:buFont typeface="Wingdings" panose="05000000000000000000" pitchFamily="2" charset="2"/>
              <a:buChar char="q"/>
              <a:defRPr/>
            </a:pPr>
            <a:r>
              <a:rPr lang="en-US" dirty="0"/>
              <a:t>Q’s parent is P. Each block refers to its parent block </a:t>
            </a:r>
          </a:p>
          <a:p>
            <a:pPr>
              <a:buFont typeface="Wingdings" panose="05000000000000000000" pitchFamily="2" charset="2"/>
              <a:buChar char="q"/>
              <a:defRPr/>
            </a:pPr>
            <a:r>
              <a:rPr lang="en-US" dirty="0"/>
              <a:t>The parent block is the previous block added to the chain</a:t>
            </a:r>
          </a:p>
          <a:p>
            <a:pPr>
              <a:buFont typeface="Wingdings" panose="05000000000000000000" pitchFamily="2" charset="2"/>
              <a:buChar char="q"/>
              <a:defRPr/>
            </a:pPr>
            <a:r>
              <a:rPr lang="en-US" dirty="0"/>
              <a:t>Each block contains the hash of its parent inside its own header (tamper evident)</a:t>
            </a:r>
          </a:p>
          <a:p>
            <a:pPr>
              <a:buFont typeface="Wingdings" panose="05000000000000000000" pitchFamily="2" charset="2"/>
              <a:buChar char="q"/>
              <a:defRPr/>
            </a:pPr>
            <a:r>
              <a:rPr lang="en-US" dirty="0"/>
              <a:t>The genesis block has no parent. It does have 50 bitcoins (initial money supply)</a:t>
            </a:r>
          </a:p>
          <a:p>
            <a:pPr>
              <a:buFont typeface="Wingdings" panose="05000000000000000000" pitchFamily="2" charset="2"/>
              <a:buChar char="q"/>
              <a:defRPr/>
            </a:pPr>
            <a:r>
              <a:rPr lang="en-US" dirty="0"/>
              <a:t>Each block has a proof of work</a:t>
            </a:r>
            <a:endParaRPr lang="en-US" sz="4800" dirty="0"/>
          </a:p>
        </p:txBody>
      </p:sp>
      <p:sp>
        <p:nvSpPr>
          <p:cNvPr id="8" name="Rectangle 5">
            <a:extLst>
              <a:ext uri="{FF2B5EF4-FFF2-40B4-BE49-F238E27FC236}">
                <a16:creationId xmlns:a16="http://schemas.microsoft.com/office/drawing/2014/main" id="{7CAA8299-3D25-4116-81EE-43B5D8BE84B2}"/>
              </a:ext>
            </a:extLst>
          </p:cNvPr>
          <p:cNvSpPr/>
          <p:nvPr/>
        </p:nvSpPr>
        <p:spPr bwMode="auto">
          <a:xfrm>
            <a:off x="5760120" y="1128316"/>
            <a:ext cx="1143000" cy="609600"/>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0"/>
          <a:lstStyle/>
          <a:p>
            <a:pPr>
              <a:defRPr/>
            </a:pPr>
            <a:r>
              <a:rPr lang="en-US" b="1" dirty="0">
                <a:latin typeface="Verdana" charset="0"/>
              </a:rPr>
              <a:t>Hash(P)</a:t>
            </a:r>
          </a:p>
        </p:txBody>
      </p:sp>
      <p:sp>
        <p:nvSpPr>
          <p:cNvPr id="9" name="Rectangle 6">
            <a:extLst>
              <a:ext uri="{FF2B5EF4-FFF2-40B4-BE49-F238E27FC236}">
                <a16:creationId xmlns:a16="http://schemas.microsoft.com/office/drawing/2014/main" id="{14F08466-F1D6-4E44-9A73-241D78CB0459}"/>
              </a:ext>
            </a:extLst>
          </p:cNvPr>
          <p:cNvSpPr/>
          <p:nvPr/>
        </p:nvSpPr>
        <p:spPr bwMode="auto">
          <a:xfrm>
            <a:off x="3855120" y="1115616"/>
            <a:ext cx="1143000" cy="609600"/>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0"/>
          <a:lstStyle/>
          <a:p>
            <a:pPr>
              <a:defRPr/>
            </a:pPr>
            <a:r>
              <a:rPr lang="en-US" b="1" dirty="0">
                <a:latin typeface="Verdana" charset="0"/>
              </a:rPr>
              <a:t>Hash(G)</a:t>
            </a:r>
          </a:p>
        </p:txBody>
      </p:sp>
      <p:sp>
        <p:nvSpPr>
          <p:cNvPr id="10" name="TextBox 8">
            <a:extLst>
              <a:ext uri="{FF2B5EF4-FFF2-40B4-BE49-F238E27FC236}">
                <a16:creationId xmlns:a16="http://schemas.microsoft.com/office/drawing/2014/main" id="{16BEE2E1-25F3-4562-AF52-BC286AF2098C}"/>
              </a:ext>
            </a:extLst>
          </p:cNvPr>
          <p:cNvSpPr txBox="1">
            <a:spLocks noChangeArrowheads="1"/>
          </p:cNvSpPr>
          <p:nvPr/>
        </p:nvSpPr>
        <p:spPr bwMode="auto">
          <a:xfrm>
            <a:off x="4312320" y="1731911"/>
            <a:ext cx="1699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lvl1pPr>
              <a:spcBef>
                <a:spcPct val="20000"/>
              </a:spcBef>
              <a:buChar char="•"/>
              <a:defRPr sz="3200">
                <a:solidFill>
                  <a:schemeClr val="tx1"/>
                </a:solidFill>
                <a:latin typeface="Verdana" panose="020B0604030504040204" pitchFamily="34" charset="0"/>
              </a:defRPr>
            </a:lvl1pPr>
            <a:lvl2pPr marL="742950" indent="-285750">
              <a:spcBef>
                <a:spcPct val="20000"/>
              </a:spcBef>
              <a:buChar char="–"/>
              <a:defRPr sz="2800">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algn="l" rtl="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algn="l" rtl="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algn="l" rtl="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algn="l" rtl="0" eaLnBrk="0" fontAlgn="base" hangingPunct="0">
              <a:spcBef>
                <a:spcPct val="20000"/>
              </a:spcBef>
              <a:spcAft>
                <a:spcPct val="0"/>
              </a:spcAft>
              <a:buChar char="•"/>
              <a:defRPr sz="2000">
                <a:solidFill>
                  <a:schemeClr val="tx1"/>
                </a:solidFill>
                <a:latin typeface="Verdana" panose="020B0604030504040204" pitchFamily="34" charset="0"/>
              </a:defRPr>
            </a:lvl9pPr>
          </a:lstStyle>
          <a:p>
            <a:pPr>
              <a:spcBef>
                <a:spcPct val="0"/>
              </a:spcBef>
              <a:buFontTx/>
              <a:buNone/>
            </a:pPr>
            <a:r>
              <a:rPr lang="en-US" altLang="he-IL" sz="1800" b="1" dirty="0"/>
              <a:t>P</a:t>
            </a:r>
          </a:p>
        </p:txBody>
      </p:sp>
      <p:sp>
        <p:nvSpPr>
          <p:cNvPr id="11" name="TextBox 9">
            <a:extLst>
              <a:ext uri="{FF2B5EF4-FFF2-40B4-BE49-F238E27FC236}">
                <a16:creationId xmlns:a16="http://schemas.microsoft.com/office/drawing/2014/main" id="{D9C217CE-7B75-4933-8390-3495958153E5}"/>
              </a:ext>
            </a:extLst>
          </p:cNvPr>
          <p:cNvSpPr txBox="1">
            <a:spLocks noChangeArrowheads="1"/>
          </p:cNvSpPr>
          <p:nvPr/>
        </p:nvSpPr>
        <p:spPr bwMode="auto">
          <a:xfrm>
            <a:off x="6141120" y="1739551"/>
            <a:ext cx="1955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lvl1pPr>
              <a:spcBef>
                <a:spcPct val="20000"/>
              </a:spcBef>
              <a:buChar char="•"/>
              <a:defRPr sz="3200">
                <a:solidFill>
                  <a:schemeClr val="tx1"/>
                </a:solidFill>
                <a:latin typeface="Verdana" panose="020B0604030504040204" pitchFamily="34" charset="0"/>
              </a:defRPr>
            </a:lvl1pPr>
            <a:lvl2pPr marL="742950" indent="-285750">
              <a:spcBef>
                <a:spcPct val="20000"/>
              </a:spcBef>
              <a:buChar char="–"/>
              <a:defRPr sz="2800">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algn="l" rtl="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algn="l" rtl="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algn="l" rtl="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algn="l" rtl="0" eaLnBrk="0" fontAlgn="base" hangingPunct="0">
              <a:spcBef>
                <a:spcPct val="20000"/>
              </a:spcBef>
              <a:spcAft>
                <a:spcPct val="0"/>
              </a:spcAft>
              <a:buChar char="•"/>
              <a:defRPr sz="2000">
                <a:solidFill>
                  <a:schemeClr val="tx1"/>
                </a:solidFill>
                <a:latin typeface="Verdana" panose="020B0604030504040204" pitchFamily="34" charset="0"/>
              </a:defRPr>
            </a:lvl9pPr>
          </a:lstStyle>
          <a:p>
            <a:pPr>
              <a:spcBef>
                <a:spcPct val="0"/>
              </a:spcBef>
              <a:buFontTx/>
              <a:buNone/>
            </a:pPr>
            <a:r>
              <a:rPr lang="en-US" altLang="he-IL" sz="1800" b="1"/>
              <a:t>Q</a:t>
            </a:r>
          </a:p>
        </p:txBody>
      </p:sp>
      <p:cxnSp>
        <p:nvCxnSpPr>
          <p:cNvPr id="12" name="Straight Arrow Connector 11">
            <a:extLst>
              <a:ext uri="{FF2B5EF4-FFF2-40B4-BE49-F238E27FC236}">
                <a16:creationId xmlns:a16="http://schemas.microsoft.com/office/drawing/2014/main" id="{B81257C6-1B2E-435C-82B0-BE4EC363DD3B}"/>
              </a:ext>
            </a:extLst>
          </p:cNvPr>
          <p:cNvCxnSpPr/>
          <p:nvPr/>
        </p:nvCxnSpPr>
        <p:spPr bwMode="auto">
          <a:xfrm flipH="1">
            <a:off x="4998120" y="1448126"/>
            <a:ext cx="762000" cy="0"/>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3">
            <a:extLst>
              <a:ext uri="{FF2B5EF4-FFF2-40B4-BE49-F238E27FC236}">
                <a16:creationId xmlns:a16="http://schemas.microsoft.com/office/drawing/2014/main" id="{38C3F0EC-AA21-4798-B0C1-6726D8CA69FE}"/>
              </a:ext>
            </a:extLst>
          </p:cNvPr>
          <p:cNvCxnSpPr>
            <a:cxnSpLocks/>
          </p:cNvCxnSpPr>
          <p:nvPr/>
        </p:nvCxnSpPr>
        <p:spPr bwMode="auto">
          <a:xfrm flipH="1">
            <a:off x="3245520" y="1340768"/>
            <a:ext cx="609600" cy="0"/>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ectangle 14">
            <a:extLst>
              <a:ext uri="{FF2B5EF4-FFF2-40B4-BE49-F238E27FC236}">
                <a16:creationId xmlns:a16="http://schemas.microsoft.com/office/drawing/2014/main" id="{B3102B77-8935-4990-A6CF-79759A630E76}"/>
              </a:ext>
            </a:extLst>
          </p:cNvPr>
          <p:cNvSpPr/>
          <p:nvPr/>
        </p:nvSpPr>
        <p:spPr bwMode="auto">
          <a:xfrm>
            <a:off x="2051720" y="1115616"/>
            <a:ext cx="1143000" cy="660400"/>
          </a:xfrm>
          <a:prstGeom prst="rect">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nchorCtr="0"/>
          <a:lstStyle/>
          <a:p>
            <a:pPr>
              <a:defRPr/>
            </a:pPr>
            <a:endParaRPr lang="en-US" b="1">
              <a:latin typeface="Verdana" charset="0"/>
            </a:endParaRPr>
          </a:p>
        </p:txBody>
      </p:sp>
      <p:sp>
        <p:nvSpPr>
          <p:cNvPr id="15" name="TextBox 15">
            <a:extLst>
              <a:ext uri="{FF2B5EF4-FFF2-40B4-BE49-F238E27FC236}">
                <a16:creationId xmlns:a16="http://schemas.microsoft.com/office/drawing/2014/main" id="{8E2E91FE-7B91-45BD-B573-0499787A890A}"/>
              </a:ext>
            </a:extLst>
          </p:cNvPr>
          <p:cNvSpPr txBox="1">
            <a:spLocks noChangeArrowheads="1"/>
          </p:cNvSpPr>
          <p:nvPr/>
        </p:nvSpPr>
        <p:spPr bwMode="auto">
          <a:xfrm>
            <a:off x="2407320" y="1776209"/>
            <a:ext cx="1875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lvl1pPr>
              <a:spcBef>
                <a:spcPct val="20000"/>
              </a:spcBef>
              <a:buChar char="•"/>
              <a:defRPr sz="3200">
                <a:solidFill>
                  <a:schemeClr val="tx1"/>
                </a:solidFill>
                <a:latin typeface="Verdana" panose="020B0604030504040204" pitchFamily="34" charset="0"/>
              </a:defRPr>
            </a:lvl1pPr>
            <a:lvl2pPr marL="742950" indent="-285750">
              <a:spcBef>
                <a:spcPct val="20000"/>
              </a:spcBef>
              <a:buChar char="–"/>
              <a:defRPr sz="2800">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algn="l" rtl="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algn="l" rtl="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algn="l" rtl="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algn="l" rtl="0" eaLnBrk="0" fontAlgn="base" hangingPunct="0">
              <a:spcBef>
                <a:spcPct val="20000"/>
              </a:spcBef>
              <a:spcAft>
                <a:spcPct val="0"/>
              </a:spcAft>
              <a:buChar char="•"/>
              <a:defRPr sz="2000">
                <a:solidFill>
                  <a:schemeClr val="tx1"/>
                </a:solidFill>
                <a:latin typeface="Verdana" panose="020B0604030504040204" pitchFamily="34" charset="0"/>
              </a:defRPr>
            </a:lvl9pPr>
          </a:lstStyle>
          <a:p>
            <a:pPr>
              <a:spcBef>
                <a:spcPct val="0"/>
              </a:spcBef>
              <a:buFontTx/>
              <a:buNone/>
            </a:pPr>
            <a:r>
              <a:rPr lang="en-US" altLang="he-IL" sz="1800" b="1" dirty="0"/>
              <a:t>G</a:t>
            </a:r>
          </a:p>
        </p:txBody>
      </p:sp>
    </p:spTree>
    <p:extLst>
      <p:ext uri="{BB962C8B-B14F-4D97-AF65-F5344CB8AC3E}">
        <p14:creationId xmlns:p14="http://schemas.microsoft.com/office/powerpoint/2010/main" val="190089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7" descr="C:\Anish\01_Research\03_Bitcoin Mining Accleration - Methods and quantification\08_Presentation\Media\bitcoin-transaction.jpg">
            <a:extLst>
              <a:ext uri="{FF2B5EF4-FFF2-40B4-BE49-F238E27FC236}">
                <a16:creationId xmlns:a16="http://schemas.microsoft.com/office/drawing/2014/main" id="{647568E5-1D46-47FE-9041-030C86950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4855"/>
            <a:ext cx="9032227" cy="508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כותרת 1">
            <a:extLst>
              <a:ext uri="{FF2B5EF4-FFF2-40B4-BE49-F238E27FC236}">
                <a16:creationId xmlns:a16="http://schemas.microsoft.com/office/drawing/2014/main" id="{5E22FF7D-4EE4-4935-B519-3677392B85C6}"/>
              </a:ext>
            </a:extLst>
          </p:cNvPr>
          <p:cNvSpPr txBox="1">
            <a:spLocks/>
          </p:cNvSpPr>
          <p:nvPr/>
        </p:nvSpPr>
        <p:spPr>
          <a:xfrm>
            <a:off x="457200" y="-2738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Blockchain - Basics</a:t>
            </a:r>
          </a:p>
        </p:txBody>
      </p:sp>
    </p:spTree>
    <p:extLst>
      <p:ext uri="{BB962C8B-B14F-4D97-AF65-F5344CB8AC3E}">
        <p14:creationId xmlns:p14="http://schemas.microsoft.com/office/powerpoint/2010/main" val="1590322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5E22FF7D-4EE4-4935-B519-3677392B85C6}"/>
              </a:ext>
            </a:extLst>
          </p:cNvPr>
          <p:cNvSpPr txBox="1">
            <a:spLocks/>
          </p:cNvSpPr>
          <p:nvPr/>
        </p:nvSpPr>
        <p:spPr>
          <a:xfrm>
            <a:off x="457200" y="-2738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Blockchain - Basics</a:t>
            </a:r>
          </a:p>
        </p:txBody>
      </p:sp>
      <p:pic>
        <p:nvPicPr>
          <p:cNvPr id="6" name="Picture 4" descr="C:\Anish\01_Research\03_Bitcoin Mining Accleration - Methods and quantification\08_Presentation\Media\Untitled2-2.jpg">
            <a:extLst>
              <a:ext uri="{FF2B5EF4-FFF2-40B4-BE49-F238E27FC236}">
                <a16:creationId xmlns:a16="http://schemas.microsoft.com/office/drawing/2014/main" id="{94870206-6178-48F7-8537-D221D4365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9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979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nish\01_Research\03_Bitcoin Mining Accleration - Methods and quantification\08_Presentation\Media\Untitled-3.jpg">
            <a:extLst>
              <a:ext uri="{FF2B5EF4-FFF2-40B4-BE49-F238E27FC236}">
                <a16:creationId xmlns:a16="http://schemas.microsoft.com/office/drawing/2014/main" id="{6B72C244-E435-470E-8723-03B3FCA02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26988"/>
            <a:ext cx="9136062"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כותרת 1">
            <a:extLst>
              <a:ext uri="{FF2B5EF4-FFF2-40B4-BE49-F238E27FC236}">
                <a16:creationId xmlns:a16="http://schemas.microsoft.com/office/drawing/2014/main" id="{5E22FF7D-4EE4-4935-B519-3677392B85C6}"/>
              </a:ext>
            </a:extLst>
          </p:cNvPr>
          <p:cNvSpPr txBox="1">
            <a:spLocks/>
          </p:cNvSpPr>
          <p:nvPr/>
        </p:nvSpPr>
        <p:spPr>
          <a:xfrm>
            <a:off x="5652120" y="-27384"/>
            <a:ext cx="3034680" cy="194421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Blockchain - Basics</a:t>
            </a:r>
          </a:p>
        </p:txBody>
      </p:sp>
    </p:spTree>
    <p:extLst>
      <p:ext uri="{BB962C8B-B14F-4D97-AF65-F5344CB8AC3E}">
        <p14:creationId xmlns:p14="http://schemas.microsoft.com/office/powerpoint/2010/main" val="3509723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D8F162B-F0E5-4FA5-B67B-3564DA575DB8}"/>
              </a:ext>
            </a:extLst>
          </p:cNvPr>
          <p:cNvSpPr>
            <a:spLocks noGrp="1"/>
          </p:cNvSpPr>
          <p:nvPr>
            <p:ph type="title"/>
          </p:nvPr>
        </p:nvSpPr>
        <p:spPr/>
        <p:txBody>
          <a:bodyPr/>
          <a:lstStyle/>
          <a:p>
            <a:r>
              <a:rPr lang="en-US" dirty="0"/>
              <a:t>SUMMARY</a:t>
            </a:r>
            <a:endParaRPr lang="he-IL" dirty="0"/>
          </a:p>
        </p:txBody>
      </p:sp>
      <p:pic>
        <p:nvPicPr>
          <p:cNvPr id="4" name="מדיה מקוונת 3" title="The Block Chain - The Basics">
            <a:hlinkClick r:id="" action="ppaction://media"/>
            <a:extLst>
              <a:ext uri="{FF2B5EF4-FFF2-40B4-BE49-F238E27FC236}">
                <a16:creationId xmlns:a16="http://schemas.microsoft.com/office/drawing/2014/main" id="{13174BFC-19DC-4E06-B911-B323923B3FC4}"/>
              </a:ext>
            </a:extLst>
          </p:cNvPr>
          <p:cNvPicPr>
            <a:picLocks noRot="1" noChangeAspect="1"/>
          </p:cNvPicPr>
          <p:nvPr>
            <a:videoFile r:link="rId1"/>
          </p:nvPr>
        </p:nvPicPr>
        <p:blipFill>
          <a:blip r:embed="rId3"/>
          <a:stretch>
            <a:fillRect/>
          </a:stretch>
        </p:blipFill>
        <p:spPr>
          <a:xfrm>
            <a:off x="492971" y="1844824"/>
            <a:ext cx="8192910" cy="4608512"/>
          </a:xfrm>
          <a:prstGeom prst="rect">
            <a:avLst/>
          </a:prstGeom>
        </p:spPr>
      </p:pic>
    </p:spTree>
    <p:extLst>
      <p:ext uri="{BB962C8B-B14F-4D97-AF65-F5344CB8AC3E}">
        <p14:creationId xmlns:p14="http://schemas.microsoft.com/office/powerpoint/2010/main" val="2729330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0"/>
            <a:ext cx="8229600" cy="1143000"/>
          </a:xfrm>
        </p:spPr>
        <p:txBody>
          <a:bodyPr>
            <a:normAutofit fontScale="90000"/>
          </a:bodyPr>
          <a:lstStyle/>
          <a:p>
            <a:r>
              <a:rPr lang="en-US" b="1" dirty="0"/>
              <a:t>The Digital Age</a:t>
            </a:r>
            <a:br>
              <a:rPr lang="en-US" sz="3600" b="1" dirty="0"/>
            </a:br>
            <a:r>
              <a:rPr lang="en-US" sz="3600" b="1" dirty="0"/>
              <a:t>E-Commerce</a:t>
            </a:r>
            <a:endParaRPr lang="en-US" b="1" dirty="0"/>
          </a:p>
        </p:txBody>
      </p:sp>
      <p:pic>
        <p:nvPicPr>
          <p:cNvPr id="7" name="Picture 4" descr="תוצאת תמונה עבור ‪online retail growth‬‏"/>
          <p:cNvPicPr>
            <a:picLocks noChangeAspect="1" noChangeArrowheads="1"/>
          </p:cNvPicPr>
          <p:nvPr/>
        </p:nvPicPr>
        <p:blipFill>
          <a:blip r:embed="rId3" cstate="print"/>
          <a:srcRect/>
          <a:stretch>
            <a:fillRect/>
          </a:stretch>
        </p:blipFill>
        <p:spPr bwMode="auto">
          <a:xfrm>
            <a:off x="1979712" y="1186148"/>
            <a:ext cx="5544616" cy="5413562"/>
          </a:xfrm>
          <a:prstGeom prst="rect">
            <a:avLst/>
          </a:prstGeom>
          <a:noFill/>
        </p:spPr>
      </p:pic>
    </p:spTree>
    <p:extLst>
      <p:ext uri="{BB962C8B-B14F-4D97-AF65-F5344CB8AC3E}">
        <p14:creationId xmlns:p14="http://schemas.microsoft.com/office/powerpoint/2010/main" val="1860769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descr="תוצאת תמונה"/>
          <p:cNvPicPr>
            <a:picLocks noChangeAspect="1" noChangeArrowheads="1"/>
          </p:cNvPicPr>
          <p:nvPr/>
        </p:nvPicPr>
        <p:blipFill>
          <a:blip r:embed="rId3" cstate="print"/>
          <a:srcRect l="13072" r="21569"/>
          <a:stretch>
            <a:fillRect/>
          </a:stretch>
        </p:blipFill>
        <p:spPr bwMode="auto">
          <a:xfrm>
            <a:off x="2123728" y="4613101"/>
            <a:ext cx="2160240" cy="2200275"/>
          </a:xfrm>
          <a:prstGeom prst="rect">
            <a:avLst/>
          </a:prstGeom>
          <a:noFill/>
        </p:spPr>
      </p:pic>
      <p:sp>
        <p:nvSpPr>
          <p:cNvPr id="20" name="מלבן 19"/>
          <p:cNvSpPr/>
          <p:nvPr/>
        </p:nvSpPr>
        <p:spPr>
          <a:xfrm>
            <a:off x="0" y="4604978"/>
            <a:ext cx="9144000" cy="2253021"/>
          </a:xfrm>
          <a:prstGeom prst="rect">
            <a:avLst/>
          </a:prstGeom>
          <a:no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9"/>
          <p:cNvPicPr>
            <a:picLocks noChangeAspect="1" noChangeArrowheads="1"/>
          </p:cNvPicPr>
          <p:nvPr/>
        </p:nvPicPr>
        <p:blipFill>
          <a:blip r:embed="rId4" cstate="print"/>
          <a:srcRect/>
          <a:stretch>
            <a:fillRect/>
          </a:stretch>
        </p:blipFill>
        <p:spPr bwMode="auto">
          <a:xfrm>
            <a:off x="5508104" y="1052736"/>
            <a:ext cx="3635896" cy="3196580"/>
          </a:xfrm>
          <a:prstGeom prst="rect">
            <a:avLst/>
          </a:prstGeom>
          <a:noFill/>
          <a:ln w="9525">
            <a:noFill/>
            <a:miter lim="800000"/>
            <a:headEnd/>
            <a:tailEnd/>
          </a:ln>
        </p:spPr>
      </p:pic>
      <p:sp>
        <p:nvSpPr>
          <p:cNvPr id="2" name="כותרת 1"/>
          <p:cNvSpPr>
            <a:spLocks noGrp="1"/>
          </p:cNvSpPr>
          <p:nvPr>
            <p:ph type="title"/>
          </p:nvPr>
        </p:nvSpPr>
        <p:spPr>
          <a:xfrm>
            <a:off x="467544" y="-27384"/>
            <a:ext cx="8229600" cy="1143000"/>
          </a:xfrm>
        </p:spPr>
        <p:txBody>
          <a:bodyPr>
            <a:normAutofit fontScale="90000"/>
          </a:bodyPr>
          <a:lstStyle/>
          <a:p>
            <a:r>
              <a:rPr lang="en-US" b="1" dirty="0"/>
              <a:t>What have we learned so far ?</a:t>
            </a:r>
            <a:br>
              <a:rPr lang="en-US" b="1" dirty="0"/>
            </a:br>
            <a:r>
              <a:rPr lang="en-US" b="1" dirty="0"/>
              <a:t>No Trust  </a:t>
            </a:r>
          </a:p>
        </p:txBody>
      </p:sp>
      <p:sp>
        <p:nvSpPr>
          <p:cNvPr id="2050" name="AutoShape 2" descr="תוצאת תמונה עבור ‪ban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5" cstate="print"/>
          <a:srcRect/>
          <a:stretch>
            <a:fillRect/>
          </a:stretch>
        </p:blipFill>
        <p:spPr bwMode="auto">
          <a:xfrm>
            <a:off x="-108520" y="1052736"/>
            <a:ext cx="3635234" cy="3312368"/>
          </a:xfrm>
          <a:prstGeom prst="rect">
            <a:avLst/>
          </a:prstGeom>
          <a:noFill/>
          <a:ln w="9525">
            <a:noFill/>
            <a:miter lim="800000"/>
            <a:headEnd/>
            <a:tailEnd/>
          </a:ln>
        </p:spPr>
      </p:pic>
      <p:pic>
        <p:nvPicPr>
          <p:cNvPr id="2053" name="Picture 5" descr="תוצאת תמונה עבור משרדי ממשלה"/>
          <p:cNvPicPr>
            <a:picLocks noChangeAspect="1" noChangeArrowheads="1"/>
          </p:cNvPicPr>
          <p:nvPr/>
        </p:nvPicPr>
        <p:blipFill>
          <a:blip r:embed="rId6" cstate="print"/>
          <a:srcRect t="4769"/>
          <a:stretch>
            <a:fillRect/>
          </a:stretch>
        </p:blipFill>
        <p:spPr bwMode="auto">
          <a:xfrm>
            <a:off x="3419872" y="1052736"/>
            <a:ext cx="2679188" cy="3456384"/>
          </a:xfrm>
          <a:prstGeom prst="rect">
            <a:avLst/>
          </a:prstGeom>
          <a:noFill/>
        </p:spPr>
      </p:pic>
      <p:pic>
        <p:nvPicPr>
          <p:cNvPr id="12" name="Picture 18" descr="תוצאת תמונה עבור ‪cost money‬‏"/>
          <p:cNvPicPr>
            <a:picLocks noChangeAspect="1" noChangeArrowheads="1"/>
          </p:cNvPicPr>
          <p:nvPr/>
        </p:nvPicPr>
        <p:blipFill>
          <a:blip r:embed="rId7" cstate="print"/>
          <a:srcRect/>
          <a:stretch>
            <a:fillRect/>
          </a:stretch>
        </p:blipFill>
        <p:spPr bwMode="auto">
          <a:xfrm>
            <a:off x="34186" y="4725144"/>
            <a:ext cx="2089542" cy="2012691"/>
          </a:xfrm>
          <a:prstGeom prst="rect">
            <a:avLst/>
          </a:prstGeom>
          <a:noFill/>
        </p:spPr>
      </p:pic>
      <p:pic>
        <p:nvPicPr>
          <p:cNvPr id="14" name="Picture 5" descr="תוצאת תמונה עבור מדף קלסרים"/>
          <p:cNvPicPr>
            <a:picLocks noChangeAspect="1" noChangeArrowheads="1"/>
          </p:cNvPicPr>
          <p:nvPr/>
        </p:nvPicPr>
        <p:blipFill>
          <a:blip r:embed="rId8" cstate="print"/>
          <a:srcRect t="14392" b="16057"/>
          <a:stretch>
            <a:fillRect/>
          </a:stretch>
        </p:blipFill>
        <p:spPr bwMode="auto">
          <a:xfrm>
            <a:off x="6516216" y="4676987"/>
            <a:ext cx="2495529" cy="2060848"/>
          </a:xfrm>
          <a:prstGeom prst="rect">
            <a:avLst/>
          </a:prstGeom>
          <a:noFill/>
        </p:spPr>
      </p:pic>
      <p:sp>
        <p:nvSpPr>
          <p:cNvPr id="2055" name="AutoShape 7" descr="תוצאת תמונה עבור ‪shipp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9" name="Picture 11" descr="תוצאת תמונה עבור ‪complicated‬‏"/>
          <p:cNvPicPr>
            <a:picLocks noChangeAspect="1" noChangeArrowheads="1"/>
          </p:cNvPicPr>
          <p:nvPr/>
        </p:nvPicPr>
        <p:blipFill>
          <a:blip r:embed="rId9" cstate="print"/>
          <a:srcRect l="16351" t="3780" r="20169" b="6771"/>
          <a:stretch>
            <a:fillRect/>
          </a:stretch>
        </p:blipFill>
        <p:spPr bwMode="auto">
          <a:xfrm>
            <a:off x="4283968" y="4693396"/>
            <a:ext cx="2304256" cy="2164604"/>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2"/>
          <p:cNvSpPr>
            <a:spLocks noGrp="1"/>
          </p:cNvSpPr>
          <p:nvPr>
            <p:ph type="title"/>
          </p:nvPr>
        </p:nvSpPr>
        <p:spPr>
          <a:xfrm>
            <a:off x="457200" y="-27384"/>
            <a:ext cx="8229600" cy="1143000"/>
          </a:xfrm>
        </p:spPr>
        <p:txBody>
          <a:bodyPr/>
          <a:lstStyle/>
          <a:p>
            <a:r>
              <a:rPr lang="en-US" altLang="en-US" b="1" dirty="0"/>
              <a:t>Main Flaws Today</a:t>
            </a:r>
            <a:endParaRPr lang="en-US" altLang="en-US" sz="2800" b="1" dirty="0"/>
          </a:p>
        </p:txBody>
      </p:sp>
      <p:sp>
        <p:nvSpPr>
          <p:cNvPr id="23556" name="Title 2"/>
          <p:cNvSpPr>
            <a:spLocks noGrp="1"/>
          </p:cNvSpPr>
          <p:nvPr>
            <p:ph idx="1"/>
          </p:nvPr>
        </p:nvSpPr>
        <p:spPr>
          <a:xfrm>
            <a:off x="323528" y="1219200"/>
            <a:ext cx="2808312" cy="5029200"/>
          </a:xfrm>
        </p:spPr>
        <p:txBody>
          <a:bodyPr>
            <a:normAutofit/>
          </a:bodyPr>
          <a:lstStyle/>
          <a:p>
            <a:pPr marL="158750" indent="0">
              <a:buFont typeface="Arial" charset="0"/>
              <a:buNone/>
            </a:pPr>
            <a:endParaRPr lang="en-US" altLang="en-US" sz="2500" dirty="0"/>
          </a:p>
          <a:p>
            <a:pPr marL="158750" indent="0">
              <a:buFont typeface="Arial" charset="0"/>
              <a:buNone/>
            </a:pPr>
            <a:endParaRPr lang="en-US" altLang="en-US" sz="2500" dirty="0"/>
          </a:p>
          <a:p>
            <a:pPr marL="346075" lvl="1" indent="-182563">
              <a:spcBef>
                <a:spcPts val="450"/>
              </a:spcBef>
              <a:buFont typeface="Arial" charset="0"/>
              <a:buChar char="•"/>
            </a:pPr>
            <a:r>
              <a:rPr lang="en-US" altLang="en-US" sz="2300" dirty="0"/>
              <a:t>Describing Main flaws:</a:t>
            </a:r>
          </a:p>
          <a:p>
            <a:pPr marL="346075" lvl="1" indent="-182563">
              <a:spcBef>
                <a:spcPts val="450"/>
              </a:spcBef>
              <a:buFont typeface="Arial" charset="0"/>
              <a:buChar char="•"/>
            </a:pPr>
            <a:r>
              <a:rPr lang="en-US" altLang="en-US" sz="2300" dirty="0">
                <a:solidFill>
                  <a:srgbClr val="C00000"/>
                </a:solidFill>
              </a:rPr>
              <a:t>Mediator</a:t>
            </a:r>
          </a:p>
          <a:p>
            <a:pPr marL="346075" lvl="1" indent="-182563">
              <a:spcBef>
                <a:spcPts val="450"/>
              </a:spcBef>
              <a:buFont typeface="Arial" charset="0"/>
              <a:buChar char="•"/>
            </a:pPr>
            <a:r>
              <a:rPr lang="en-US" altLang="en-US" sz="2300" dirty="0">
                <a:solidFill>
                  <a:srgbClr val="C00000"/>
                </a:solidFill>
              </a:rPr>
              <a:t>Central Authority</a:t>
            </a:r>
          </a:p>
        </p:txBody>
      </p:sp>
      <p:sp>
        <p:nvSpPr>
          <p:cNvPr id="3074" name="AutoShape 2"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0" name="AutoShape 8"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2" name="AutoShape 10"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4" name="AutoShape 12"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6" name="AutoShape 14"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8" name="AutoShape 16" descr="תוצאת תמונה עבור ‪media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90" name="Picture 18" descr="תוצאת תמונה עבור ‪mediator‬‏"/>
          <p:cNvPicPr>
            <a:picLocks noChangeAspect="1" noChangeArrowheads="1"/>
          </p:cNvPicPr>
          <p:nvPr/>
        </p:nvPicPr>
        <p:blipFill>
          <a:blip r:embed="rId3" cstate="print"/>
          <a:srcRect/>
          <a:stretch>
            <a:fillRect/>
          </a:stretch>
        </p:blipFill>
        <p:spPr bwMode="auto">
          <a:xfrm>
            <a:off x="5821660" y="1556792"/>
            <a:ext cx="3322340" cy="3810000"/>
          </a:xfrm>
          <a:prstGeom prst="rect">
            <a:avLst/>
          </a:prstGeom>
          <a:noFill/>
        </p:spPr>
      </p:pic>
      <p:sp>
        <p:nvSpPr>
          <p:cNvPr id="3092" name="AutoShape 20" descr="תוצאת תמונה עבור ‪single point of fail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94" name="AutoShape 22" descr="תוצאת תמונה עבור ‪single point of fail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96" name="AutoShape 24" descr="תוצאת תמונה עבור ‪single point of fail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98" name="AutoShape 26" descr="תוצאת תמונה עבור ‪single point of fail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00" name="AutoShape 28" descr="תוצאת תמונה עבור ‪single point of failu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02" name="Picture 30" descr="תוצאת תמונה עבור ‪single point of failure‬‏"/>
          <p:cNvPicPr>
            <a:picLocks noChangeArrowheads="1"/>
          </p:cNvPicPr>
          <p:nvPr/>
        </p:nvPicPr>
        <p:blipFill>
          <a:blip r:embed="rId4" cstate="print"/>
          <a:srcRect/>
          <a:stretch>
            <a:fillRect/>
          </a:stretch>
        </p:blipFill>
        <p:spPr bwMode="auto">
          <a:xfrm>
            <a:off x="0" y="1412776"/>
            <a:ext cx="2952328" cy="4248472"/>
          </a:xfrm>
          <a:prstGeom prst="rect">
            <a:avLst/>
          </a:prstGeom>
          <a:noFill/>
        </p:spPr>
      </p:pic>
      <p:pic>
        <p:nvPicPr>
          <p:cNvPr id="3104" name="Picture 32" descr="תוצאת תמונה עבור ‪bodybuilding‬‏"/>
          <p:cNvPicPr>
            <a:picLocks noChangeArrowheads="1"/>
          </p:cNvPicPr>
          <p:nvPr/>
        </p:nvPicPr>
        <p:blipFill>
          <a:blip r:embed="rId5" cstate="print"/>
          <a:srcRect/>
          <a:stretch>
            <a:fillRect/>
          </a:stretch>
        </p:blipFill>
        <p:spPr bwMode="auto">
          <a:xfrm>
            <a:off x="3203848" y="1268760"/>
            <a:ext cx="2592288" cy="468052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lvl="0"/>
            <a:r>
              <a:rPr lang="en-US" b="1" dirty="0"/>
              <a:t>Blockchain Generations</a:t>
            </a:r>
          </a:p>
        </p:txBody>
      </p:sp>
      <p:graphicFrame>
        <p:nvGraphicFramePr>
          <p:cNvPr id="7" name="דיאגרמה 6"/>
          <p:cNvGraphicFramePr/>
          <p:nvPr/>
        </p:nvGraphicFramePr>
        <p:xfrm>
          <a:off x="323528" y="1412776"/>
          <a:ext cx="8424936" cy="5085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לבן מעוגל 3"/>
          <p:cNvSpPr/>
          <p:nvPr/>
        </p:nvSpPr>
        <p:spPr>
          <a:xfrm>
            <a:off x="179512" y="1196752"/>
            <a:ext cx="3024336" cy="54726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Smart Money</a:t>
            </a:r>
          </a:p>
        </p:txBody>
      </p:sp>
      <p:pic>
        <p:nvPicPr>
          <p:cNvPr id="125956" name="Picture 4" descr="תוצאת תמונה עבור ‪ships carry coffers of gold‬‏"/>
          <p:cNvPicPr>
            <a:picLocks noChangeAspect="1" noChangeArrowheads="1"/>
          </p:cNvPicPr>
          <p:nvPr/>
        </p:nvPicPr>
        <p:blipFill>
          <a:blip r:embed="rId3" cstate="print"/>
          <a:srcRect/>
          <a:stretch>
            <a:fillRect/>
          </a:stretch>
        </p:blipFill>
        <p:spPr bwMode="auto">
          <a:xfrm>
            <a:off x="0" y="1916832"/>
            <a:ext cx="6096000" cy="4295775"/>
          </a:xfrm>
          <a:prstGeom prst="rect">
            <a:avLst/>
          </a:prstGeom>
          <a:noFill/>
        </p:spPr>
      </p:pic>
      <p:pic>
        <p:nvPicPr>
          <p:cNvPr id="125954" name="Picture 2" descr="תמונה קשורה"/>
          <p:cNvPicPr>
            <a:picLocks noChangeAspect="1" noChangeArrowheads="1"/>
          </p:cNvPicPr>
          <p:nvPr/>
        </p:nvPicPr>
        <p:blipFill>
          <a:blip r:embed="rId4" cstate="print"/>
          <a:srcRect b="5099"/>
          <a:stretch>
            <a:fillRect/>
          </a:stretch>
        </p:blipFill>
        <p:spPr bwMode="auto">
          <a:xfrm>
            <a:off x="4572000" y="1916832"/>
            <a:ext cx="4572000" cy="4248472"/>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Regulations</a:t>
            </a:r>
          </a:p>
        </p:txBody>
      </p:sp>
      <p:sp>
        <p:nvSpPr>
          <p:cNvPr id="128004" name="AutoShape 4" descr="תוצאת תמונה עבור ‪regul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8008" name="Picture 8" descr="תוצאת תמונה עבור ‪regulation‬‏"/>
          <p:cNvPicPr>
            <a:picLocks noChangeAspect="1" noChangeArrowheads="1"/>
          </p:cNvPicPr>
          <p:nvPr/>
        </p:nvPicPr>
        <p:blipFill>
          <a:blip r:embed="rId3" cstate="print"/>
          <a:srcRect/>
          <a:stretch>
            <a:fillRect/>
          </a:stretch>
        </p:blipFill>
        <p:spPr bwMode="auto">
          <a:xfrm>
            <a:off x="0" y="1916832"/>
            <a:ext cx="4754713" cy="4536504"/>
          </a:xfrm>
          <a:prstGeom prst="rect">
            <a:avLst/>
          </a:prstGeom>
          <a:noFill/>
        </p:spPr>
      </p:pic>
      <p:pic>
        <p:nvPicPr>
          <p:cNvPr id="128010" name="Picture 10" descr="תוצאת תמונה עבור ‪fintech‬‏"/>
          <p:cNvPicPr>
            <a:picLocks noChangeAspect="1" noChangeArrowheads="1"/>
          </p:cNvPicPr>
          <p:nvPr/>
        </p:nvPicPr>
        <p:blipFill>
          <a:blip r:embed="rId4" cstate="print"/>
          <a:srcRect l="17436" r="14872" b="3077"/>
          <a:stretch>
            <a:fillRect/>
          </a:stretch>
        </p:blipFill>
        <p:spPr bwMode="auto">
          <a:xfrm>
            <a:off x="4391472" y="1916832"/>
            <a:ext cx="4752528" cy="4536504"/>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דיאגרמה 18"/>
          <p:cNvGraphicFramePr/>
          <p:nvPr/>
        </p:nvGraphicFramePr>
        <p:xfrm>
          <a:off x="-155848" y="3068960"/>
          <a:ext cx="929984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כותרת 1"/>
          <p:cNvSpPr>
            <a:spLocks noGrp="1"/>
          </p:cNvSpPr>
          <p:nvPr>
            <p:ph type="title"/>
          </p:nvPr>
        </p:nvSpPr>
        <p:spPr/>
        <p:txBody>
          <a:bodyPr/>
          <a:lstStyle/>
          <a:p>
            <a:r>
              <a:rPr lang="en-US" b="1" dirty="0"/>
              <a:t>Pressures</a:t>
            </a:r>
          </a:p>
        </p:txBody>
      </p:sp>
      <p:sp>
        <p:nvSpPr>
          <p:cNvPr id="128004" name="AutoShape 4" descr="תוצאת תמונה עבור ‪regul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0050" name="AutoShape 2" descr="תוצאת תמונה עבור ‪triangu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0052" name="AutoShape 4" descr="תוצאת תמונה עבור ‪triangu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0054" name="AutoShape 6" descr="תוצאת תמונה עבור ‪triangu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0056" name="AutoShape 8" descr="תוצאת תמונה עבור ‪triangu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0058" name="AutoShape 10" descr="תוצאת תמונה עבור ‪triangu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0060" name="AutoShape 12" descr="תוצאת תמונה עבור ‪triangu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0062" name="AutoShape 14" descr="תוצאת תמונה עבור ‪triangu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0064" name="AutoShape 16" descr="תוצאת תמונה עבור ‪triangu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0066" name="AutoShape 18" descr="תוצאת תמונה עבור ‪triangu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0068" name="AutoShape 20" descr="תוצאת תמונה עבור ‪triangu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0070" name="AutoShape 22" descr="תוצאת תמונה עבור ‪triangul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7" name="דיאגרמה 16"/>
          <p:cNvGraphicFramePr/>
          <p:nvPr/>
        </p:nvGraphicFramePr>
        <p:xfrm>
          <a:off x="1331640" y="1556792"/>
          <a:ext cx="6096000" cy="39604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8" name="דיאגרמה 17"/>
          <p:cNvGraphicFramePr/>
          <p:nvPr/>
        </p:nvGraphicFramePr>
        <p:xfrm>
          <a:off x="1187624" y="1772816"/>
          <a:ext cx="6096000" cy="4064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p:cNvSpPr>
            <a:spLocks noGrp="1"/>
          </p:cNvSpPr>
          <p:nvPr>
            <p:ph type="title"/>
          </p:nvPr>
        </p:nvSpPr>
        <p:spPr>
          <a:xfrm>
            <a:off x="457200" y="201613"/>
            <a:ext cx="8229600" cy="1143000"/>
          </a:xfrm>
        </p:spPr>
        <p:txBody>
          <a:bodyPr>
            <a:normAutofit fontScale="90000"/>
          </a:bodyPr>
          <a:lstStyle/>
          <a:p>
            <a:r>
              <a:rPr lang="en-US" altLang="en-US" dirty="0"/>
              <a:t>Cross-Industry Adoption</a:t>
            </a:r>
            <a:br>
              <a:rPr lang="en-US" altLang="en-US" dirty="0"/>
            </a:br>
            <a:r>
              <a:rPr lang="en-US" sz="2800" dirty="0"/>
              <a:t>Sectors leading the way in blockchain implementation</a:t>
            </a:r>
            <a:endParaRPr lang="en-US" altLang="en-US" sz="2800" dirty="0"/>
          </a:p>
        </p:txBody>
      </p:sp>
      <p:sp>
        <p:nvSpPr>
          <p:cNvPr id="22532" name="Title 2"/>
          <p:cNvSpPr>
            <a:spLocks noGrp="1"/>
          </p:cNvSpPr>
          <p:nvPr>
            <p:ph idx="1"/>
          </p:nvPr>
        </p:nvSpPr>
        <p:spPr>
          <a:xfrm>
            <a:off x="457200" y="1338411"/>
            <a:ext cx="8229600" cy="5114925"/>
          </a:xfrm>
        </p:spPr>
        <p:txBody>
          <a:bodyPr>
            <a:noAutofit/>
          </a:bodyPr>
          <a:lstStyle/>
          <a:p>
            <a:pPr marL="160020" indent="0">
              <a:buFont typeface="Arial" charset="0"/>
              <a:buNone/>
              <a:defRPr/>
            </a:pPr>
            <a:endParaRPr lang="en-US" sz="1100" dirty="0"/>
          </a:p>
          <a:p>
            <a:pPr marL="452438" indent="-452438">
              <a:lnSpc>
                <a:spcPct val="150000"/>
              </a:lnSpc>
              <a:spcBef>
                <a:spcPts val="0"/>
              </a:spcBef>
              <a:buFont typeface="Wingdings" pitchFamily="2" charset="2"/>
              <a:buChar char="q"/>
              <a:defRPr/>
            </a:pPr>
            <a:r>
              <a:rPr lang="en-US" sz="3600" dirty="0"/>
              <a:t>Capital markets</a:t>
            </a:r>
          </a:p>
          <a:p>
            <a:pPr marL="452438" indent="-452438">
              <a:lnSpc>
                <a:spcPct val="150000"/>
              </a:lnSpc>
              <a:spcBef>
                <a:spcPts val="0"/>
              </a:spcBef>
              <a:buFont typeface="Wingdings" pitchFamily="2" charset="2"/>
              <a:buChar char="q"/>
              <a:defRPr/>
            </a:pPr>
            <a:r>
              <a:rPr lang="en-US" sz="3600" dirty="0"/>
              <a:t>Supply chain</a:t>
            </a:r>
          </a:p>
          <a:p>
            <a:pPr marL="452438" indent="-452438">
              <a:lnSpc>
                <a:spcPct val="150000"/>
              </a:lnSpc>
              <a:spcBef>
                <a:spcPts val="0"/>
              </a:spcBef>
              <a:buFont typeface="Wingdings" pitchFamily="2" charset="2"/>
              <a:buChar char="q"/>
              <a:defRPr/>
            </a:pPr>
            <a:r>
              <a:rPr lang="en-US" sz="3600" dirty="0"/>
              <a:t>Manufacturing</a:t>
            </a:r>
          </a:p>
          <a:p>
            <a:pPr marL="452438" indent="-452438">
              <a:lnSpc>
                <a:spcPct val="150000"/>
              </a:lnSpc>
              <a:spcBef>
                <a:spcPts val="0"/>
              </a:spcBef>
              <a:buFont typeface="Wingdings" pitchFamily="2" charset="2"/>
              <a:buChar char="q"/>
              <a:defRPr/>
            </a:pPr>
            <a:r>
              <a:rPr lang="en-US" sz="3600" dirty="0"/>
              <a:t>Health care</a:t>
            </a:r>
          </a:p>
          <a:p>
            <a:pPr marL="452438" indent="-452438">
              <a:lnSpc>
                <a:spcPct val="150000"/>
              </a:lnSpc>
              <a:spcBef>
                <a:spcPts val="0"/>
              </a:spcBef>
              <a:buFont typeface="Wingdings" pitchFamily="2" charset="2"/>
              <a:buChar char="q"/>
              <a:defRPr/>
            </a:pPr>
            <a:r>
              <a:rPr lang="en-US" sz="3600" dirty="0"/>
              <a:t>Media</a:t>
            </a:r>
          </a:p>
          <a:p>
            <a:pPr marL="452438" indent="-452438">
              <a:lnSpc>
                <a:spcPct val="150000"/>
              </a:lnSpc>
              <a:spcBef>
                <a:spcPts val="0"/>
              </a:spcBef>
              <a:buFont typeface="Wingdings" pitchFamily="2" charset="2"/>
              <a:buChar char="q"/>
              <a:defRPr/>
            </a:pPr>
            <a:r>
              <a:rPr lang="en-US" sz="3600" dirty="0"/>
              <a:t>Telecommunications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0"/>
            <a:ext cx="8229600" cy="1143000"/>
          </a:xfrm>
        </p:spPr>
        <p:txBody>
          <a:bodyPr>
            <a:normAutofit/>
          </a:bodyPr>
          <a:lstStyle/>
          <a:p>
            <a:r>
              <a:rPr lang="en-US" dirty="0" err="1"/>
              <a:t>AltCoins</a:t>
            </a:r>
            <a:endParaRPr lang="en-US" dirty="0"/>
          </a:p>
        </p:txBody>
      </p:sp>
      <p:pic>
        <p:nvPicPr>
          <p:cNvPr id="3074" name="Picture 2" descr="תוצאת תמונה עבור ‪cryptocurrencies‬‏"/>
          <p:cNvPicPr>
            <a:picLocks noChangeAspect="1" noChangeArrowheads="1"/>
          </p:cNvPicPr>
          <p:nvPr/>
        </p:nvPicPr>
        <p:blipFill>
          <a:blip r:embed="rId3" cstate="print"/>
          <a:srcRect/>
          <a:stretch>
            <a:fillRect/>
          </a:stretch>
        </p:blipFill>
        <p:spPr bwMode="auto">
          <a:xfrm>
            <a:off x="2123728" y="836712"/>
            <a:ext cx="4608512" cy="2936397"/>
          </a:xfrm>
          <a:prstGeom prst="rect">
            <a:avLst/>
          </a:prstGeom>
          <a:noFill/>
        </p:spPr>
      </p:pic>
      <p:sp>
        <p:nvSpPr>
          <p:cNvPr id="5" name="מציין מיקום תוכן 2"/>
          <p:cNvSpPr>
            <a:spLocks noGrp="1"/>
          </p:cNvSpPr>
          <p:nvPr>
            <p:ph idx="1"/>
          </p:nvPr>
        </p:nvSpPr>
        <p:spPr>
          <a:xfrm>
            <a:off x="251520" y="3672805"/>
            <a:ext cx="8892480" cy="3185195"/>
          </a:xfrm>
        </p:spPr>
        <p:txBody>
          <a:bodyPr lIns="0" tIns="0" rIns="0" bIns="0">
            <a:normAutofit/>
          </a:bodyPr>
          <a:lstStyle/>
          <a:p>
            <a:pPr marL="723900" indent="-723900">
              <a:lnSpc>
                <a:spcPct val="150000"/>
              </a:lnSpc>
              <a:buFont typeface="Wingdings" pitchFamily="2" charset="2"/>
              <a:buChar char="q"/>
            </a:pPr>
            <a:r>
              <a:rPr lang="en-US" dirty="0"/>
              <a:t>Different monetary policy.</a:t>
            </a:r>
          </a:p>
          <a:p>
            <a:pPr marL="723900" indent="-723900">
              <a:lnSpc>
                <a:spcPct val="150000"/>
              </a:lnSpc>
              <a:buFont typeface="Wingdings" pitchFamily="2" charset="2"/>
              <a:buChar char="q"/>
            </a:pPr>
            <a:r>
              <a:rPr lang="en-US" dirty="0"/>
              <a:t>Different proof of work or consensus mechanism</a:t>
            </a:r>
          </a:p>
          <a:p>
            <a:pPr marL="723900" indent="-723900">
              <a:lnSpc>
                <a:spcPct val="150000"/>
              </a:lnSpc>
              <a:buFont typeface="Wingdings" pitchFamily="2" charset="2"/>
              <a:buChar char="q"/>
            </a:pPr>
            <a:r>
              <a:rPr lang="en-US" dirty="0"/>
              <a:t>Specific features or focus areas </a:t>
            </a:r>
          </a:p>
          <a:p>
            <a:pPr marL="723900" indent="-723900">
              <a:lnSpc>
                <a:spcPct val="150000"/>
              </a:lnSpc>
              <a:buFont typeface="Wingdings" pitchFamily="2" charset="2"/>
              <a:buChar char="q"/>
            </a:pPr>
            <a:r>
              <a:rPr lang="en-US" dirty="0"/>
              <a:t>ICO- issue an initial coin offering (like IPO)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txBox="1">
            <a:spLocks/>
          </p:cNvSpPr>
          <p:nvPr/>
        </p:nvSpPr>
        <p:spPr>
          <a:xfrm>
            <a:off x="467544" y="0"/>
            <a:ext cx="82296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err="1">
                <a:latin typeface="+mj-lt"/>
                <a:ea typeface="+mj-ea"/>
                <a:cs typeface="+mj-cs"/>
              </a:rPr>
              <a:t>AltChain</a:t>
            </a:r>
            <a:r>
              <a:rPr lang="en-US" sz="4400" b="1" dirty="0">
                <a:latin typeface="+mj-lt"/>
                <a:ea typeface="+mj-ea"/>
                <a:cs typeface="+mj-cs"/>
              </a:rPr>
              <a:t>  </a:t>
            </a:r>
          </a:p>
        </p:txBody>
      </p:sp>
      <p:pic>
        <p:nvPicPr>
          <p:cNvPr id="6" name="Picture 2"/>
          <p:cNvPicPr>
            <a:picLocks noChangeAspect="1" noChangeArrowheads="1"/>
          </p:cNvPicPr>
          <p:nvPr/>
        </p:nvPicPr>
        <p:blipFill>
          <a:blip r:embed="rId3" cstate="print"/>
          <a:srcRect/>
          <a:stretch>
            <a:fillRect/>
          </a:stretch>
        </p:blipFill>
        <p:spPr bwMode="auto">
          <a:xfrm>
            <a:off x="5920074" y="1124744"/>
            <a:ext cx="3044414" cy="2088232"/>
          </a:xfrm>
          <a:prstGeom prst="rect">
            <a:avLst/>
          </a:prstGeom>
          <a:noFill/>
          <a:ln w="9525">
            <a:noFill/>
            <a:miter lim="800000"/>
            <a:headEnd/>
            <a:tailEnd/>
          </a:ln>
        </p:spPr>
      </p:pic>
      <p:pic>
        <p:nvPicPr>
          <p:cNvPr id="175106" name="Picture 2" descr="https://bravenewcoin.com/assets/Uploads/_resampled/ResizedImage290280-bitcoin-internediary.png"/>
          <p:cNvPicPr>
            <a:picLocks noChangeAspect="1" noChangeArrowheads="1"/>
          </p:cNvPicPr>
          <p:nvPr/>
        </p:nvPicPr>
        <p:blipFill>
          <a:blip r:embed="rId4" cstate="print"/>
          <a:srcRect/>
          <a:stretch>
            <a:fillRect/>
          </a:stretch>
        </p:blipFill>
        <p:spPr bwMode="auto">
          <a:xfrm>
            <a:off x="2987824" y="980728"/>
            <a:ext cx="2762250" cy="2667000"/>
          </a:xfrm>
          <a:prstGeom prst="rect">
            <a:avLst/>
          </a:prstGeom>
          <a:noFill/>
        </p:spPr>
      </p:pic>
      <p:graphicFrame>
        <p:nvGraphicFramePr>
          <p:cNvPr id="11" name="טבלה 10"/>
          <p:cNvGraphicFramePr>
            <a:graphicFrameLocks noGrp="1"/>
          </p:cNvGraphicFramePr>
          <p:nvPr/>
        </p:nvGraphicFramePr>
        <p:xfrm>
          <a:off x="95250" y="3573016"/>
          <a:ext cx="8892480" cy="3144808"/>
        </p:xfrm>
        <a:graphic>
          <a:graphicData uri="http://schemas.openxmlformats.org/drawingml/2006/table">
            <a:tbl>
              <a:tblPr firstRow="1" bandRow="1">
                <a:tableStyleId>{5C22544A-7EE6-4342-B048-85BDC9FD1C3A}</a:tableStyleId>
              </a:tblPr>
              <a:tblGrid>
                <a:gridCol w="2862822">
                  <a:extLst>
                    <a:ext uri="{9D8B030D-6E8A-4147-A177-3AD203B41FA5}">
                      <a16:colId xmlns:a16="http://schemas.microsoft.com/office/drawing/2014/main" val="20000"/>
                    </a:ext>
                  </a:extLst>
                </a:gridCol>
                <a:gridCol w="2862822">
                  <a:extLst>
                    <a:ext uri="{9D8B030D-6E8A-4147-A177-3AD203B41FA5}">
                      <a16:colId xmlns:a16="http://schemas.microsoft.com/office/drawing/2014/main" val="20001"/>
                    </a:ext>
                  </a:extLst>
                </a:gridCol>
                <a:gridCol w="3166836">
                  <a:extLst>
                    <a:ext uri="{9D8B030D-6E8A-4147-A177-3AD203B41FA5}">
                      <a16:colId xmlns:a16="http://schemas.microsoft.com/office/drawing/2014/main" val="20002"/>
                    </a:ext>
                  </a:extLst>
                </a:gridCol>
              </a:tblGrid>
              <a:tr h="378109">
                <a:tc>
                  <a:txBody>
                    <a:bodyPr/>
                    <a:lstStyle/>
                    <a:p>
                      <a:endParaRPr lang="en-US" dirty="0"/>
                    </a:p>
                  </a:txBody>
                  <a:tcPr/>
                </a:tc>
                <a:tc>
                  <a:txBody>
                    <a:bodyPr/>
                    <a:lstStyle/>
                    <a:p>
                      <a:r>
                        <a:rPr lang="en-US" sz="2400" b="1" kern="1200" dirty="0">
                          <a:solidFill>
                            <a:schemeClr val="dk1"/>
                          </a:solidFill>
                          <a:latin typeface="+mn-lt"/>
                          <a:ea typeface="+mn-ea"/>
                          <a:cs typeface="+mn-cs"/>
                        </a:rPr>
                        <a:t>Liquid Blockchain</a:t>
                      </a:r>
                    </a:p>
                  </a:txBody>
                  <a:tcPr/>
                </a:tc>
                <a:tc>
                  <a:txBody>
                    <a:bodyPr/>
                    <a:lstStyle/>
                    <a:p>
                      <a:r>
                        <a:rPr lang="en-US" sz="2400" b="1" kern="1200" dirty="0">
                          <a:solidFill>
                            <a:schemeClr val="dk1"/>
                          </a:solidFill>
                          <a:latin typeface="+mn-lt"/>
                          <a:ea typeface="+mn-ea"/>
                          <a:cs typeface="+mn-cs"/>
                        </a:rPr>
                        <a:t>Bitcoin Blockchain</a:t>
                      </a:r>
                    </a:p>
                  </a:txBody>
                  <a:tcPr/>
                </a:tc>
                <a:extLst>
                  <a:ext uri="{0D108BD9-81ED-4DB2-BD59-A6C34878D82A}">
                    <a16:rowId xmlns:a16="http://schemas.microsoft.com/office/drawing/2014/main" val="10000"/>
                  </a:ext>
                </a:extLst>
              </a:tr>
              <a:tr h="466162">
                <a:tc>
                  <a:txBody>
                    <a:bodyPr/>
                    <a:lstStyle/>
                    <a:p>
                      <a:r>
                        <a:rPr lang="en-US" sz="2400" b="1" dirty="0"/>
                        <a:t>Global</a:t>
                      </a:r>
                    </a:p>
                  </a:txBody>
                  <a:tcPr/>
                </a:tc>
                <a:tc>
                  <a:txBody>
                    <a:bodyPr/>
                    <a:lstStyle/>
                    <a:p>
                      <a:pPr algn="ctr"/>
                      <a:r>
                        <a:rPr lang="en-US" sz="2400" b="1" dirty="0">
                          <a:sym typeface="Symbol"/>
                        </a:rPr>
                        <a:t></a:t>
                      </a:r>
                      <a:endParaRPr lang="en-US" sz="24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sym typeface="Symbol"/>
                        </a:rPr>
                        <a:t></a:t>
                      </a:r>
                      <a:endParaRPr lang="en-US" sz="2400" b="1" dirty="0"/>
                    </a:p>
                  </a:txBody>
                  <a:tcPr/>
                </a:tc>
                <a:extLst>
                  <a:ext uri="{0D108BD9-81ED-4DB2-BD59-A6C34878D82A}">
                    <a16:rowId xmlns:a16="http://schemas.microsoft.com/office/drawing/2014/main" val="10001"/>
                  </a:ext>
                </a:extLst>
              </a:tr>
              <a:tr h="466162">
                <a:tc>
                  <a:txBody>
                    <a:bodyPr/>
                    <a:lstStyle/>
                    <a:p>
                      <a:r>
                        <a:rPr lang="en-US" sz="2400" b="1" dirty="0"/>
                        <a:t>Secure</a:t>
                      </a:r>
                    </a:p>
                  </a:txBody>
                  <a:tcPr/>
                </a:tc>
                <a:tc>
                  <a:txBody>
                    <a:bodyPr/>
                    <a:lstStyle/>
                    <a:p>
                      <a:pPr algn="ctr"/>
                      <a:r>
                        <a:rPr lang="en-US" sz="2400" b="1" dirty="0">
                          <a:sym typeface="Symbol"/>
                        </a:rPr>
                        <a:t></a:t>
                      </a:r>
                      <a:endParaRPr lang="en-US" sz="2400" b="1" dirty="0"/>
                    </a:p>
                  </a:txBody>
                  <a:tcPr/>
                </a:tc>
                <a:tc>
                  <a:txBody>
                    <a:bodyPr/>
                    <a:lstStyle/>
                    <a:p>
                      <a:pPr algn="ctr"/>
                      <a:r>
                        <a:rPr lang="en-US" sz="2400" b="1" dirty="0">
                          <a:sym typeface="Symbol"/>
                        </a:rPr>
                        <a:t></a:t>
                      </a:r>
                      <a:endParaRPr lang="en-US" sz="2400" b="1" dirty="0"/>
                    </a:p>
                  </a:txBody>
                  <a:tcPr/>
                </a:tc>
                <a:extLst>
                  <a:ext uri="{0D108BD9-81ED-4DB2-BD59-A6C34878D82A}">
                    <a16:rowId xmlns:a16="http://schemas.microsoft.com/office/drawing/2014/main" val="10002"/>
                  </a:ext>
                </a:extLst>
              </a:tr>
              <a:tr h="466162">
                <a:tc>
                  <a:txBody>
                    <a:bodyPr/>
                    <a:lstStyle/>
                    <a:p>
                      <a:r>
                        <a:rPr lang="en-US" sz="2400" b="1" dirty="0"/>
                        <a:t>Reliable settlement </a:t>
                      </a:r>
                    </a:p>
                  </a:txBody>
                  <a:tcPr/>
                </a:tc>
                <a:tc>
                  <a:txBody>
                    <a:bodyPr/>
                    <a:lstStyle/>
                    <a:p>
                      <a:pPr algn="ctr"/>
                      <a:r>
                        <a:rPr lang="en-US" sz="2400" b="1" dirty="0">
                          <a:sym typeface="Symbol"/>
                        </a:rPr>
                        <a:t></a:t>
                      </a:r>
                      <a:endParaRPr lang="en-US" sz="2400" b="1" dirty="0"/>
                    </a:p>
                  </a:txBody>
                  <a:tcPr/>
                </a:tc>
                <a:tc>
                  <a:txBody>
                    <a:bodyPr/>
                    <a:lstStyle/>
                    <a:p>
                      <a:pPr algn="ctr"/>
                      <a:r>
                        <a:rPr lang="en-US" sz="2400" b="1" dirty="0">
                          <a:sym typeface="Symbol"/>
                        </a:rPr>
                        <a:t></a:t>
                      </a:r>
                      <a:endParaRPr lang="en-US" sz="2400" b="1" dirty="0"/>
                    </a:p>
                  </a:txBody>
                  <a:tcPr/>
                </a:tc>
                <a:extLst>
                  <a:ext uri="{0D108BD9-81ED-4DB2-BD59-A6C34878D82A}">
                    <a16:rowId xmlns:a16="http://schemas.microsoft.com/office/drawing/2014/main" val="10003"/>
                  </a:ext>
                </a:extLst>
              </a:tr>
              <a:tr h="466162">
                <a:tc>
                  <a:txBody>
                    <a:bodyPr/>
                    <a:lstStyle/>
                    <a:p>
                      <a:r>
                        <a:rPr lang="en-US" sz="2400" b="1" kern="1200" dirty="0">
                          <a:solidFill>
                            <a:schemeClr val="dk1"/>
                          </a:solidFill>
                          <a:latin typeface="+mn-lt"/>
                          <a:ea typeface="+mn-ea"/>
                          <a:cs typeface="+mn-cs"/>
                        </a:rPr>
                        <a:t>Rapid transfer and settlement</a:t>
                      </a:r>
                    </a:p>
                  </a:txBody>
                  <a:tcPr/>
                </a:tc>
                <a:tc>
                  <a:txBody>
                    <a:bodyPr/>
                    <a:lstStyle/>
                    <a:p>
                      <a:pPr algn="ctr"/>
                      <a:r>
                        <a:rPr lang="en-US" sz="2400" b="1" dirty="0"/>
                        <a:t>Minutes</a:t>
                      </a:r>
                    </a:p>
                  </a:txBody>
                  <a:tcPr/>
                </a:tc>
                <a:tc>
                  <a:txBody>
                    <a:bodyPr/>
                    <a:lstStyle/>
                    <a:p>
                      <a:pPr algn="ctr"/>
                      <a:r>
                        <a:rPr lang="en-US" sz="2400" b="1" dirty="0"/>
                        <a:t>Hours </a:t>
                      </a:r>
                    </a:p>
                  </a:txBody>
                  <a:tcPr/>
                </a:tc>
                <a:extLst>
                  <a:ext uri="{0D108BD9-81ED-4DB2-BD59-A6C34878D82A}">
                    <a16:rowId xmlns:a16="http://schemas.microsoft.com/office/drawing/2014/main" val="10004"/>
                  </a:ext>
                </a:extLst>
              </a:tr>
              <a:tr h="466162">
                <a:tc>
                  <a:txBody>
                    <a:bodyPr/>
                    <a:lstStyle/>
                    <a:p>
                      <a:r>
                        <a:rPr lang="en-US" sz="2400" b="1" dirty="0"/>
                        <a:t>Privacy</a:t>
                      </a:r>
                    </a:p>
                  </a:txBody>
                  <a:tcPr/>
                </a:tc>
                <a:tc>
                  <a:txBody>
                    <a:bodyPr/>
                    <a:lstStyle/>
                    <a:p>
                      <a:pPr algn="ctr"/>
                      <a:r>
                        <a:rPr lang="en-US" sz="2400" b="1" dirty="0"/>
                        <a:t>Private</a:t>
                      </a:r>
                    </a:p>
                  </a:txBody>
                  <a:tcPr/>
                </a:tc>
                <a:tc>
                  <a:txBody>
                    <a:bodyPr/>
                    <a:lstStyle/>
                    <a:p>
                      <a:pPr algn="ctr"/>
                      <a:r>
                        <a:rPr lang="en-US" sz="2400" b="1" dirty="0"/>
                        <a:t>Public</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lstStyle/>
          <a:p>
            <a:r>
              <a:rPr lang="en-US" b="1" dirty="0"/>
              <a:t>Private Blockchain</a:t>
            </a:r>
          </a:p>
        </p:txBody>
      </p:sp>
      <p:graphicFrame>
        <p:nvGraphicFramePr>
          <p:cNvPr id="4" name="טבלה 3"/>
          <p:cNvGraphicFramePr>
            <a:graphicFrameLocks noGrp="1"/>
          </p:cNvGraphicFramePr>
          <p:nvPr/>
        </p:nvGraphicFramePr>
        <p:xfrm>
          <a:off x="251520" y="1124744"/>
          <a:ext cx="8640960" cy="5207885"/>
        </p:xfrm>
        <a:graphic>
          <a:graphicData uri="http://schemas.openxmlformats.org/drawingml/2006/table">
            <a:tbl>
              <a:tblPr firstRow="1" bandRow="1">
                <a:tableStyleId>{5C22544A-7EE6-4342-B048-85BDC9FD1C3A}</a:tableStyleId>
              </a:tblPr>
              <a:tblGrid>
                <a:gridCol w="2880320">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2880320">
                  <a:extLst>
                    <a:ext uri="{9D8B030D-6E8A-4147-A177-3AD203B41FA5}">
                      <a16:colId xmlns:a16="http://schemas.microsoft.com/office/drawing/2014/main" val="20002"/>
                    </a:ext>
                  </a:extLst>
                </a:gridCol>
              </a:tblGrid>
              <a:tr h="1152128">
                <a:tc>
                  <a:txBody>
                    <a:bodyPr/>
                    <a:lstStyle/>
                    <a:p>
                      <a:r>
                        <a:rPr lang="en-US" sz="3200" dirty="0"/>
                        <a:t>functionality</a:t>
                      </a:r>
                    </a:p>
                  </a:txBody>
                  <a:tcPr/>
                </a:tc>
                <a:tc>
                  <a:txBody>
                    <a:bodyPr/>
                    <a:lstStyle/>
                    <a:p>
                      <a:r>
                        <a:rPr lang="en-US" sz="3200" dirty="0"/>
                        <a:t>Public blockchain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a:t>Private blockchain</a:t>
                      </a:r>
                    </a:p>
                  </a:txBody>
                  <a:tcPr/>
                </a:tc>
                <a:extLst>
                  <a:ext uri="{0D108BD9-81ED-4DB2-BD59-A6C34878D82A}">
                    <a16:rowId xmlns:a16="http://schemas.microsoft.com/office/drawing/2014/main" val="10000"/>
                  </a:ext>
                </a:extLst>
              </a:tr>
              <a:tr h="962987">
                <a:tc>
                  <a:txBody>
                    <a:bodyPr/>
                    <a:lstStyle/>
                    <a:p>
                      <a:pPr algn="l"/>
                      <a:r>
                        <a:rPr lang="en-US" sz="3200" dirty="0"/>
                        <a:t>Join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1" dirty="0">
                          <a:sym typeface="Symbol"/>
                        </a:rPr>
                        <a:t></a:t>
                      </a:r>
                      <a:endParaRPr lang="en-US" sz="3200" b="1" dirty="0"/>
                    </a:p>
                    <a:p>
                      <a:pPr algn="ctr"/>
                      <a:r>
                        <a:rPr lang="en-US" sz="3200" dirty="0"/>
                        <a:t>Everyone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1" dirty="0">
                          <a:sym typeface="Symbol"/>
                        </a:rPr>
                        <a:t></a:t>
                      </a:r>
                      <a:endParaRPr lang="en-US" sz="3200" b="1" dirty="0"/>
                    </a:p>
                    <a:p>
                      <a:pPr algn="ctr"/>
                      <a:r>
                        <a:rPr lang="en-US" sz="3200" dirty="0"/>
                        <a:t>Selective</a:t>
                      </a:r>
                    </a:p>
                  </a:txBody>
                  <a:tcPr/>
                </a:tc>
                <a:extLst>
                  <a:ext uri="{0D108BD9-81ED-4DB2-BD59-A6C34878D82A}">
                    <a16:rowId xmlns:a16="http://schemas.microsoft.com/office/drawing/2014/main" val="10001"/>
                  </a:ext>
                </a:extLst>
              </a:tr>
              <a:tr h="915082">
                <a:tc>
                  <a:txBody>
                    <a:bodyPr/>
                    <a:lstStyle/>
                    <a:p>
                      <a:pPr algn="l"/>
                      <a:r>
                        <a:rPr lang="en-US" sz="3200" dirty="0"/>
                        <a:t>Inspect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1" dirty="0">
                          <a:sym typeface="Symbol"/>
                        </a:rPr>
                        <a:t></a:t>
                      </a:r>
                      <a:endParaRPr lang="en-US" sz="3200" b="1" dirty="0"/>
                    </a:p>
                    <a:p>
                      <a:pPr algn="ctr"/>
                      <a:r>
                        <a:rPr lang="en-US" sz="3200" dirty="0"/>
                        <a:t>Everyone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1" dirty="0">
                          <a:sym typeface="Symbol"/>
                        </a:rPr>
                        <a:t></a:t>
                      </a:r>
                      <a:endParaRPr lang="en-US" sz="3200" b="1" dirty="0"/>
                    </a:p>
                    <a:p>
                      <a:pPr algn="ctr"/>
                      <a:r>
                        <a:rPr lang="en-US" sz="3200" dirty="0"/>
                        <a:t>Selective</a:t>
                      </a:r>
                    </a:p>
                  </a:txBody>
                  <a:tcPr/>
                </a:tc>
                <a:extLst>
                  <a:ext uri="{0D108BD9-81ED-4DB2-BD59-A6C34878D82A}">
                    <a16:rowId xmlns:a16="http://schemas.microsoft.com/office/drawing/2014/main" val="10002"/>
                  </a:ext>
                </a:extLst>
              </a:tr>
              <a:tr h="1061635">
                <a:tc>
                  <a:txBody>
                    <a:bodyPr/>
                    <a:lstStyle/>
                    <a:p>
                      <a:pPr algn="l"/>
                      <a:r>
                        <a:rPr lang="en-US" sz="3200" dirty="0"/>
                        <a:t>Digital signature</a:t>
                      </a:r>
                    </a:p>
                  </a:txBody>
                  <a:tcPr anchor="ctr"/>
                </a:tc>
                <a:tc>
                  <a:txBody>
                    <a:bodyPr/>
                    <a:lstStyle/>
                    <a:p>
                      <a:pPr algn="ctr"/>
                      <a:r>
                        <a:rPr lang="en-US" sz="3200" b="1" dirty="0">
                          <a:sym typeface="Symbol"/>
                        </a:rPr>
                        <a:t></a:t>
                      </a:r>
                      <a:endParaRPr lang="en-US" sz="3200" dirty="0"/>
                    </a:p>
                  </a:txBody>
                  <a:tcPr anchor="ctr"/>
                </a:tc>
                <a:tc>
                  <a:txBody>
                    <a:bodyPr/>
                    <a:lstStyle/>
                    <a:p>
                      <a:pPr algn="ctr"/>
                      <a:r>
                        <a:rPr lang="en-US" sz="3200" b="1" dirty="0">
                          <a:sym typeface="Symbol"/>
                        </a:rPr>
                        <a:t></a:t>
                      </a:r>
                      <a:endParaRPr lang="en-US" sz="3200" dirty="0"/>
                    </a:p>
                  </a:txBody>
                  <a:tcPr anchor="ctr"/>
                </a:tc>
                <a:extLst>
                  <a:ext uri="{0D108BD9-81ED-4DB2-BD59-A6C34878D82A}">
                    <a16:rowId xmlns:a16="http://schemas.microsoft.com/office/drawing/2014/main" val="10003"/>
                  </a:ext>
                </a:extLst>
              </a:tr>
              <a:tr h="860522">
                <a:tc>
                  <a:txBody>
                    <a:bodyPr/>
                    <a:lstStyle/>
                    <a:p>
                      <a:r>
                        <a:rPr lang="en-US" sz="3200" b="1" dirty="0">
                          <a:solidFill>
                            <a:srgbClr val="00B050"/>
                          </a:solidFill>
                        </a:rPr>
                        <a:t>Confidentiality</a:t>
                      </a:r>
                    </a:p>
                  </a:txBody>
                  <a:tcPr anchor="ctr"/>
                </a:tc>
                <a:tc>
                  <a:txBody>
                    <a:bodyPr/>
                    <a:lstStyle/>
                    <a:p>
                      <a:pPr algn="ctr"/>
                      <a:r>
                        <a:rPr lang="en-US" sz="3200" dirty="0"/>
                        <a:t>X</a:t>
                      </a:r>
                    </a:p>
                  </a:txBody>
                  <a:tcPr anchor="ctr"/>
                </a:tc>
                <a:tc>
                  <a:txBody>
                    <a:bodyPr/>
                    <a:lstStyle/>
                    <a:p>
                      <a:pPr algn="ctr"/>
                      <a:r>
                        <a:rPr lang="en-US" sz="3200" b="1" dirty="0">
                          <a:solidFill>
                            <a:srgbClr val="00B050"/>
                          </a:solidFill>
                          <a:sym typeface="Symbol"/>
                        </a:rPr>
                        <a:t></a:t>
                      </a:r>
                      <a:endParaRPr lang="en-US" sz="3200" b="1" dirty="0">
                        <a:solidFill>
                          <a:srgbClr val="00B050"/>
                        </a:solidFill>
                      </a:endParaRPr>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a:spLocks noGrp="1"/>
          </p:cNvSpPr>
          <p:nvPr>
            <p:ph type="title"/>
          </p:nvPr>
        </p:nvSpPr>
        <p:spPr>
          <a:xfrm>
            <a:off x="467544" y="0"/>
            <a:ext cx="8229600" cy="1143000"/>
          </a:xfrm>
        </p:spPr>
        <p:txBody>
          <a:bodyPr>
            <a:normAutofit fontScale="90000"/>
          </a:bodyPr>
          <a:lstStyle/>
          <a:p>
            <a:r>
              <a:rPr lang="en-US" b="1" dirty="0"/>
              <a:t>The Digital Age</a:t>
            </a:r>
            <a:br>
              <a:rPr lang="en-US" sz="3600" b="1" dirty="0"/>
            </a:br>
            <a:r>
              <a:rPr lang="en-US" sz="3600" b="1" dirty="0"/>
              <a:t>E-Commerce</a:t>
            </a:r>
            <a:endParaRPr lang="en-US" b="1" dirty="0"/>
          </a:p>
        </p:txBody>
      </p:sp>
      <p:pic>
        <p:nvPicPr>
          <p:cNvPr id="3074" name="Picture 2" descr="תוצאת תמונה עבור ‪walmart‬‏"/>
          <p:cNvPicPr>
            <a:picLocks noChangeAspect="1" noChangeArrowheads="1"/>
          </p:cNvPicPr>
          <p:nvPr/>
        </p:nvPicPr>
        <p:blipFill>
          <a:blip r:embed="rId3" cstate="print"/>
          <a:srcRect t="25200"/>
          <a:stretch>
            <a:fillRect/>
          </a:stretch>
        </p:blipFill>
        <p:spPr bwMode="auto">
          <a:xfrm>
            <a:off x="1547664" y="1268760"/>
            <a:ext cx="5688632" cy="2836745"/>
          </a:xfrm>
          <a:prstGeom prst="rect">
            <a:avLst/>
          </a:prstGeom>
          <a:noFill/>
        </p:spPr>
      </p:pic>
      <p:pic>
        <p:nvPicPr>
          <p:cNvPr id="3076" name="Picture 4" descr="תוצאת תמונה עבור ‪amazon‬‏"/>
          <p:cNvPicPr>
            <a:picLocks noChangeAspect="1" noChangeArrowheads="1"/>
          </p:cNvPicPr>
          <p:nvPr/>
        </p:nvPicPr>
        <p:blipFill>
          <a:blip r:embed="rId4" cstate="print"/>
          <a:srcRect t="33264" b="27425"/>
          <a:stretch>
            <a:fillRect/>
          </a:stretch>
        </p:blipFill>
        <p:spPr bwMode="auto">
          <a:xfrm>
            <a:off x="251520" y="4985792"/>
            <a:ext cx="4762500" cy="1872208"/>
          </a:xfrm>
          <a:prstGeom prst="rect">
            <a:avLst/>
          </a:prstGeom>
          <a:noFill/>
        </p:spPr>
      </p:pic>
      <p:sp>
        <p:nvSpPr>
          <p:cNvPr id="3078" name="AutoShape 6" descr="תוצאת תמונה עבור ‪alibab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9" name="Picture 7"/>
          <p:cNvPicPr>
            <a:picLocks noChangeAspect="1" noChangeArrowheads="1"/>
          </p:cNvPicPr>
          <p:nvPr/>
        </p:nvPicPr>
        <p:blipFill>
          <a:blip r:embed="rId5" cstate="print"/>
          <a:srcRect/>
          <a:stretch>
            <a:fillRect/>
          </a:stretch>
        </p:blipFill>
        <p:spPr bwMode="auto">
          <a:xfrm>
            <a:off x="4788024" y="4365104"/>
            <a:ext cx="4038203" cy="2225676"/>
          </a:xfrm>
          <a:prstGeom prst="rect">
            <a:avLst/>
          </a:prstGeom>
          <a:noFill/>
          <a:ln w="9525">
            <a:noFill/>
            <a:miter lim="800000"/>
            <a:headEnd/>
            <a:tailEnd/>
          </a:ln>
        </p:spPr>
      </p:pic>
    </p:spTree>
    <p:extLst>
      <p:ext uri="{BB962C8B-B14F-4D97-AF65-F5344CB8AC3E}">
        <p14:creationId xmlns:p14="http://schemas.microsoft.com/office/powerpoint/2010/main" val="2893631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lstStyle/>
          <a:p>
            <a:r>
              <a:rPr lang="en-US" b="1" dirty="0"/>
              <a:t>Challenges - Privacy</a:t>
            </a:r>
          </a:p>
        </p:txBody>
      </p:sp>
      <p:pic>
        <p:nvPicPr>
          <p:cNvPr id="185346" name="Picture 2" descr="blockchain-enterprise-grade-features-and-challenges-v1"/>
          <p:cNvPicPr>
            <a:picLocks noChangeAspect="1" noChangeArrowheads="1"/>
          </p:cNvPicPr>
          <p:nvPr/>
        </p:nvPicPr>
        <p:blipFill>
          <a:blip r:embed="rId3" cstate="print"/>
          <a:srcRect l="8202" t="12500" r="5812" b="11111"/>
          <a:stretch>
            <a:fillRect/>
          </a:stretch>
        </p:blipFill>
        <p:spPr bwMode="auto">
          <a:xfrm>
            <a:off x="58738" y="1268760"/>
            <a:ext cx="8928992" cy="4464496"/>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p:cNvPicPr>
            <a:picLocks noChangeAspect="1" noChangeArrowheads="1"/>
          </p:cNvPicPr>
          <p:nvPr/>
        </p:nvPicPr>
        <p:blipFill>
          <a:blip r:embed="rId3" cstate="print"/>
          <a:srcRect l="9128" t="26203" r="9518" b="26547"/>
          <a:stretch>
            <a:fillRect/>
          </a:stretch>
        </p:blipFill>
        <p:spPr bwMode="auto">
          <a:xfrm>
            <a:off x="0" y="1772816"/>
            <a:ext cx="9144000" cy="5085184"/>
          </a:xfrm>
          <a:prstGeom prst="rect">
            <a:avLst/>
          </a:prstGeom>
          <a:noFill/>
          <a:ln w="9525">
            <a:noFill/>
            <a:miter lim="800000"/>
            <a:headEnd/>
            <a:tailEnd/>
          </a:ln>
        </p:spPr>
      </p:pic>
      <p:sp>
        <p:nvSpPr>
          <p:cNvPr id="5" name="כותרת 1"/>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a:ln>
                  <a:noFill/>
                </a:ln>
                <a:solidFill>
                  <a:schemeClr val="tx1"/>
                </a:solidFill>
                <a:effectLst/>
                <a:uLnTx/>
                <a:uFillTx/>
                <a:latin typeface="+mj-lt"/>
                <a:ea typeface="+mj-ea"/>
                <a:cs typeface="+mj-cs"/>
              </a:rPr>
              <a:t>Challenges - Privacy</a:t>
            </a:r>
            <a:endParaRPr kumimoji="0" lang="en-US" sz="44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a:spLocks noGrp="1"/>
          </p:cNvSpPr>
          <p:nvPr>
            <p:ph type="title"/>
          </p:nvPr>
        </p:nvSpPr>
        <p:spPr>
          <a:xfrm>
            <a:off x="611560" y="-27384"/>
            <a:ext cx="8229600" cy="1143000"/>
          </a:xfrm>
        </p:spPr>
        <p:txBody>
          <a:bodyPr>
            <a:normAutofit/>
          </a:bodyPr>
          <a:lstStyle/>
          <a:p>
            <a:r>
              <a:rPr lang="en-US" b="1" dirty="0"/>
              <a:t>Challenges</a:t>
            </a:r>
          </a:p>
        </p:txBody>
      </p:sp>
      <p:pic>
        <p:nvPicPr>
          <p:cNvPr id="5" name="Picture 2" descr="תוצאת תמונה עבור ‪certified by regulation‬‏"/>
          <p:cNvPicPr>
            <a:picLocks noChangeAspect="1" noChangeArrowheads="1"/>
          </p:cNvPicPr>
          <p:nvPr/>
        </p:nvPicPr>
        <p:blipFill>
          <a:blip r:embed="rId3" cstate="print"/>
          <a:srcRect/>
          <a:stretch>
            <a:fillRect/>
          </a:stretch>
        </p:blipFill>
        <p:spPr bwMode="auto">
          <a:xfrm>
            <a:off x="216024" y="1124744"/>
            <a:ext cx="2798274" cy="2311126"/>
          </a:xfrm>
          <a:prstGeom prst="rect">
            <a:avLst/>
          </a:prstGeom>
          <a:noFill/>
        </p:spPr>
      </p:pic>
      <p:pic>
        <p:nvPicPr>
          <p:cNvPr id="179202" name="Picture 2" descr="תוצאת תמונה עבור ‪potential‬‏"/>
          <p:cNvPicPr>
            <a:picLocks noChangeAspect="1" noChangeArrowheads="1"/>
          </p:cNvPicPr>
          <p:nvPr/>
        </p:nvPicPr>
        <p:blipFill>
          <a:blip r:embed="rId4" cstate="print"/>
          <a:srcRect/>
          <a:stretch>
            <a:fillRect/>
          </a:stretch>
        </p:blipFill>
        <p:spPr bwMode="auto">
          <a:xfrm>
            <a:off x="3145110" y="1052736"/>
            <a:ext cx="2448272" cy="2448272"/>
          </a:xfrm>
          <a:prstGeom prst="rect">
            <a:avLst/>
          </a:prstGeom>
          <a:noFill/>
        </p:spPr>
      </p:pic>
      <p:pic>
        <p:nvPicPr>
          <p:cNvPr id="179204" name="Picture 4" descr="תוצאת תמונה עבור ‪ethereum bitcoin‬‏"/>
          <p:cNvPicPr>
            <a:picLocks noChangeAspect="1" noChangeArrowheads="1"/>
          </p:cNvPicPr>
          <p:nvPr/>
        </p:nvPicPr>
        <p:blipFill>
          <a:blip r:embed="rId5" cstate="print"/>
          <a:srcRect t="11289" b="20023"/>
          <a:stretch>
            <a:fillRect/>
          </a:stretch>
        </p:blipFill>
        <p:spPr bwMode="auto">
          <a:xfrm>
            <a:off x="323528" y="4221088"/>
            <a:ext cx="4355976" cy="2376264"/>
          </a:xfrm>
          <a:prstGeom prst="rect">
            <a:avLst/>
          </a:prstGeom>
          <a:noFill/>
        </p:spPr>
      </p:pic>
      <p:pic>
        <p:nvPicPr>
          <p:cNvPr id="179206" name="Picture 6" descr="תמונה קשורה"/>
          <p:cNvPicPr>
            <a:picLocks noChangeAspect="1" noChangeArrowheads="1"/>
          </p:cNvPicPr>
          <p:nvPr/>
        </p:nvPicPr>
        <p:blipFill>
          <a:blip r:embed="rId6" cstate="print"/>
          <a:srcRect/>
          <a:stretch>
            <a:fillRect/>
          </a:stretch>
        </p:blipFill>
        <p:spPr bwMode="auto">
          <a:xfrm>
            <a:off x="5508104" y="4149079"/>
            <a:ext cx="3096344" cy="2477075"/>
          </a:xfrm>
          <a:prstGeom prst="rect">
            <a:avLst/>
          </a:prstGeom>
          <a:noFill/>
        </p:spPr>
      </p:pic>
      <p:sp>
        <p:nvSpPr>
          <p:cNvPr id="179208" name="AutoShape 8" descr="תוצאת תמונה עבור ‪sile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9209" name="Picture 9"/>
          <p:cNvPicPr>
            <a:picLocks noChangeAspect="1" noChangeArrowheads="1"/>
          </p:cNvPicPr>
          <p:nvPr/>
        </p:nvPicPr>
        <p:blipFill>
          <a:blip r:embed="rId7" cstate="print"/>
          <a:srcRect/>
          <a:stretch>
            <a:fillRect/>
          </a:stretch>
        </p:blipFill>
        <p:spPr bwMode="auto">
          <a:xfrm>
            <a:off x="5831491" y="980728"/>
            <a:ext cx="3060989" cy="252028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lvl="0"/>
            <a:r>
              <a:rPr lang="en-US" b="1" dirty="0"/>
              <a:t>Blockchain Generations</a:t>
            </a:r>
          </a:p>
        </p:txBody>
      </p:sp>
      <p:graphicFrame>
        <p:nvGraphicFramePr>
          <p:cNvPr id="7" name="דיאגרמה 6"/>
          <p:cNvGraphicFramePr/>
          <p:nvPr/>
        </p:nvGraphicFramePr>
        <p:xfrm>
          <a:off x="323528" y="1412776"/>
          <a:ext cx="8424936" cy="5085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לבן מעוגל 3"/>
          <p:cNvSpPr/>
          <p:nvPr/>
        </p:nvSpPr>
        <p:spPr>
          <a:xfrm>
            <a:off x="3131840" y="1196752"/>
            <a:ext cx="2736304" cy="54726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Smart Contract</a:t>
            </a:r>
          </a:p>
        </p:txBody>
      </p:sp>
      <p:sp>
        <p:nvSpPr>
          <p:cNvPr id="132098" name="AutoShape 2" descr="תוצאת תמונה עבור ‪smart contrac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2100" name="AutoShape 4" descr="תוצאת תמונה עבור ‪smart contrac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2102" name="AutoShape 6" descr="תוצאת תמונה עבור ‪smart contrac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2103" name="Picture 7"/>
          <p:cNvPicPr>
            <a:picLocks noChangeAspect="1" noChangeArrowheads="1"/>
          </p:cNvPicPr>
          <p:nvPr/>
        </p:nvPicPr>
        <p:blipFill>
          <a:blip r:embed="rId3" cstate="print"/>
          <a:srcRect/>
          <a:stretch>
            <a:fillRect/>
          </a:stretch>
        </p:blipFill>
        <p:spPr bwMode="auto">
          <a:xfrm>
            <a:off x="1" y="1495871"/>
            <a:ext cx="9144000" cy="5362129"/>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r>
              <a:rPr lang="en-US" dirty="0"/>
              <a:t> </a:t>
            </a:r>
            <a:r>
              <a:rPr lang="en-US" b="1" dirty="0"/>
              <a:t>Smart Contract</a:t>
            </a:r>
            <a:br>
              <a:rPr lang="en-US" dirty="0"/>
            </a:br>
            <a:r>
              <a:rPr lang="en-US" dirty="0"/>
              <a:t>more than merely monetary value</a:t>
            </a:r>
          </a:p>
        </p:txBody>
      </p:sp>
      <p:pic>
        <p:nvPicPr>
          <p:cNvPr id="134146" name="Picture 2" descr="תוצאת תמונה עבור ‪smart contract verify conditions‬‏"/>
          <p:cNvPicPr>
            <a:picLocks noChangeAspect="1" noChangeArrowheads="1"/>
          </p:cNvPicPr>
          <p:nvPr/>
        </p:nvPicPr>
        <p:blipFill>
          <a:blip r:embed="rId3" cstate="print"/>
          <a:srcRect t="14345" b="6757"/>
          <a:stretch>
            <a:fillRect/>
          </a:stretch>
        </p:blipFill>
        <p:spPr bwMode="auto">
          <a:xfrm>
            <a:off x="971600" y="2060848"/>
            <a:ext cx="6877050" cy="396044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Smart Contract</a:t>
            </a:r>
            <a:endParaRPr lang="en-US" dirty="0"/>
          </a:p>
        </p:txBody>
      </p:sp>
      <p:sp>
        <p:nvSpPr>
          <p:cNvPr id="136194" name="AutoShape 2" descr="תוצאת תמונה עבור ‪who where when wha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6196" name="AutoShape 4" descr="תוצאת תמונה עבור ‪who where when wha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6198" name="AutoShape 6" descr="תוצאת תמונה עבור ‪who where when wha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6199" name="Picture 7"/>
          <p:cNvPicPr>
            <a:picLocks noChangeAspect="1" noChangeArrowheads="1"/>
          </p:cNvPicPr>
          <p:nvPr/>
        </p:nvPicPr>
        <p:blipFill>
          <a:blip r:embed="rId3" cstate="print"/>
          <a:srcRect/>
          <a:stretch>
            <a:fillRect/>
          </a:stretch>
        </p:blipFill>
        <p:spPr bwMode="auto">
          <a:xfrm>
            <a:off x="1043608" y="1556792"/>
            <a:ext cx="6929823" cy="4968552"/>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69776"/>
            <a:ext cx="8229600" cy="1143000"/>
          </a:xfrm>
        </p:spPr>
        <p:txBody>
          <a:bodyPr/>
          <a:lstStyle/>
          <a:p>
            <a:r>
              <a:rPr lang="en-US" b="1" dirty="0"/>
              <a:t>Parental Authority</a:t>
            </a:r>
          </a:p>
        </p:txBody>
      </p:sp>
      <p:pic>
        <p:nvPicPr>
          <p:cNvPr id="138244" name="Picture 4" descr="תוצאת תמונה עבור ‪teenagers school lunch‬‏"/>
          <p:cNvPicPr>
            <a:picLocks noChangeAspect="1" noChangeArrowheads="1"/>
          </p:cNvPicPr>
          <p:nvPr/>
        </p:nvPicPr>
        <p:blipFill>
          <a:blip r:embed="rId3" cstate="print"/>
          <a:srcRect/>
          <a:stretch>
            <a:fillRect/>
          </a:stretch>
        </p:blipFill>
        <p:spPr bwMode="auto">
          <a:xfrm>
            <a:off x="0" y="1412777"/>
            <a:ext cx="9144000" cy="5445224"/>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Parental Authority</a:t>
            </a:r>
          </a:p>
        </p:txBody>
      </p:sp>
      <p:pic>
        <p:nvPicPr>
          <p:cNvPr id="4" name="Picture 2" descr="תוצאת תמונה עבור ‪smartphone fintech student‬‏"/>
          <p:cNvPicPr>
            <a:picLocks noChangeAspect="1" noChangeArrowheads="1"/>
          </p:cNvPicPr>
          <p:nvPr/>
        </p:nvPicPr>
        <p:blipFill>
          <a:blip r:embed="rId3" cstate="print"/>
          <a:srcRect/>
          <a:stretch>
            <a:fillRect/>
          </a:stretch>
        </p:blipFill>
        <p:spPr bwMode="auto">
          <a:xfrm>
            <a:off x="0" y="1444136"/>
            <a:ext cx="4572000" cy="5413864"/>
          </a:xfrm>
          <a:prstGeom prst="rect">
            <a:avLst/>
          </a:prstGeom>
          <a:noFill/>
        </p:spPr>
      </p:pic>
      <p:sp>
        <p:nvSpPr>
          <p:cNvPr id="5" name="הסבר מלבני מעוגל 4"/>
          <p:cNvSpPr/>
          <p:nvPr/>
        </p:nvSpPr>
        <p:spPr>
          <a:xfrm>
            <a:off x="4932040" y="1484784"/>
            <a:ext cx="3528392" cy="1152128"/>
          </a:xfrm>
          <a:prstGeom prst="wedgeRoundRect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Food</a:t>
            </a:r>
          </a:p>
        </p:txBody>
      </p:sp>
      <p:sp>
        <p:nvSpPr>
          <p:cNvPr id="6" name="הסבר מלבני מעוגל 5"/>
          <p:cNvSpPr/>
          <p:nvPr/>
        </p:nvSpPr>
        <p:spPr>
          <a:xfrm>
            <a:off x="4932040" y="2780928"/>
            <a:ext cx="3528392" cy="1152128"/>
          </a:xfrm>
          <a:prstGeom prst="wedgeRoundRect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Cloths</a:t>
            </a:r>
          </a:p>
        </p:txBody>
      </p:sp>
      <p:sp>
        <p:nvSpPr>
          <p:cNvPr id="7" name="הסבר מלבני מעוגל 6"/>
          <p:cNvSpPr/>
          <p:nvPr/>
        </p:nvSpPr>
        <p:spPr>
          <a:xfrm>
            <a:off x="4932040" y="4149080"/>
            <a:ext cx="3528392" cy="115212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Entertainment</a:t>
            </a:r>
          </a:p>
        </p:txBody>
      </p:sp>
      <p:sp>
        <p:nvSpPr>
          <p:cNvPr id="8" name="הסבר מלבני מעוגל 7"/>
          <p:cNvSpPr/>
          <p:nvPr/>
        </p:nvSpPr>
        <p:spPr>
          <a:xfrm>
            <a:off x="4932040" y="5517232"/>
            <a:ext cx="3528392" cy="1152128"/>
          </a:xfrm>
          <a:prstGeom prst="wedgeRoundRectCallou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other needs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Old Idea</a:t>
            </a:r>
          </a:p>
        </p:txBody>
      </p:sp>
      <p:pic>
        <p:nvPicPr>
          <p:cNvPr id="144386" name="Picture 2" descr="תוצאת תמונה עבור ‪casino jetons‬‏"/>
          <p:cNvPicPr>
            <a:picLocks noChangeAspect="1" noChangeArrowheads="1"/>
          </p:cNvPicPr>
          <p:nvPr/>
        </p:nvPicPr>
        <p:blipFill>
          <a:blip r:embed="rId3" cstate="print"/>
          <a:srcRect r="976" b="8799"/>
          <a:stretch>
            <a:fillRect/>
          </a:stretch>
        </p:blipFill>
        <p:spPr bwMode="auto">
          <a:xfrm>
            <a:off x="0" y="3895724"/>
            <a:ext cx="4716016" cy="2701628"/>
          </a:xfrm>
          <a:prstGeom prst="rect">
            <a:avLst/>
          </a:prstGeom>
          <a:noFill/>
        </p:spPr>
      </p:pic>
      <p:pic>
        <p:nvPicPr>
          <p:cNvPr id="144388" name="Picture 4" descr="תוצאת תמונה עבור ‪frequent miles‬‏"/>
          <p:cNvPicPr>
            <a:picLocks noChangeAspect="1" noChangeArrowheads="1"/>
          </p:cNvPicPr>
          <p:nvPr/>
        </p:nvPicPr>
        <p:blipFill>
          <a:blip r:embed="rId4" cstate="print"/>
          <a:srcRect/>
          <a:stretch>
            <a:fillRect/>
          </a:stretch>
        </p:blipFill>
        <p:spPr bwMode="auto">
          <a:xfrm>
            <a:off x="251520" y="1628800"/>
            <a:ext cx="4283968" cy="2414019"/>
          </a:xfrm>
          <a:prstGeom prst="rect">
            <a:avLst/>
          </a:prstGeom>
          <a:noFill/>
        </p:spPr>
      </p:pic>
      <p:pic>
        <p:nvPicPr>
          <p:cNvPr id="144390" name="Picture 6" descr="תוצאת תמונה עבור תלושי מזון בתקופת הצנע"/>
          <p:cNvPicPr>
            <a:picLocks noChangeAspect="1" noChangeArrowheads="1"/>
          </p:cNvPicPr>
          <p:nvPr/>
        </p:nvPicPr>
        <p:blipFill>
          <a:blip r:embed="rId5" cstate="print"/>
          <a:srcRect/>
          <a:stretch>
            <a:fillRect/>
          </a:stretch>
        </p:blipFill>
        <p:spPr bwMode="auto">
          <a:xfrm>
            <a:off x="4788024" y="1628800"/>
            <a:ext cx="3476625" cy="4733925"/>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www.smartinsights.com/wp-content/uploads/2016/08/What-happens-online-in-60-seconds.png"/>
          <p:cNvPicPr>
            <a:picLocks noChangeAspect="1" noChangeArrowheads="1"/>
          </p:cNvPicPr>
          <p:nvPr/>
        </p:nvPicPr>
        <p:blipFill>
          <a:blip r:embed="rId3" cstate="print"/>
          <a:srcRect r="882" b="30813"/>
          <a:stretch>
            <a:fillRect/>
          </a:stretch>
        </p:blipFill>
        <p:spPr bwMode="auto">
          <a:xfrm>
            <a:off x="755576" y="1196752"/>
            <a:ext cx="4752528" cy="5188921"/>
          </a:xfrm>
          <a:prstGeom prst="rect">
            <a:avLst/>
          </a:prstGeom>
          <a:noFill/>
        </p:spPr>
      </p:pic>
      <p:sp>
        <p:nvSpPr>
          <p:cNvPr id="5" name="כותרת 1"/>
          <p:cNvSpPr>
            <a:spLocks noGrp="1"/>
          </p:cNvSpPr>
          <p:nvPr>
            <p:ph type="title"/>
          </p:nvPr>
        </p:nvSpPr>
        <p:spPr>
          <a:xfrm>
            <a:off x="457200" y="-27384"/>
            <a:ext cx="8229600" cy="1143000"/>
          </a:xfrm>
        </p:spPr>
        <p:txBody>
          <a:bodyPr>
            <a:normAutofit fontScale="90000"/>
          </a:bodyPr>
          <a:lstStyle/>
          <a:p>
            <a:r>
              <a:rPr lang="en-US" b="1" dirty="0"/>
              <a:t>The Digital Age</a:t>
            </a:r>
            <a:br>
              <a:rPr lang="en-US" sz="3600" b="1" dirty="0"/>
            </a:br>
            <a:r>
              <a:rPr lang="en-US" sz="3600" b="1" dirty="0"/>
              <a:t>Content Management</a:t>
            </a:r>
          </a:p>
        </p:txBody>
      </p:sp>
      <p:pic>
        <p:nvPicPr>
          <p:cNvPr id="1026" name="Picture 2"/>
          <p:cNvPicPr>
            <a:picLocks noChangeAspect="1" noChangeArrowheads="1"/>
          </p:cNvPicPr>
          <p:nvPr/>
        </p:nvPicPr>
        <p:blipFill>
          <a:blip r:embed="rId4" cstate="print"/>
          <a:srcRect/>
          <a:stretch>
            <a:fillRect/>
          </a:stretch>
        </p:blipFill>
        <p:spPr bwMode="auto">
          <a:xfrm>
            <a:off x="5868144" y="2420888"/>
            <a:ext cx="2592288" cy="2608490"/>
          </a:xfrm>
          <a:prstGeom prst="rect">
            <a:avLst/>
          </a:prstGeom>
          <a:noFill/>
          <a:ln w="9525">
            <a:noFill/>
            <a:miter lim="800000"/>
            <a:headEnd/>
            <a:tailEnd/>
          </a:ln>
        </p:spPr>
      </p:pic>
    </p:spTree>
    <p:extLst>
      <p:ext uri="{BB962C8B-B14F-4D97-AF65-F5344CB8AC3E}">
        <p14:creationId xmlns:p14="http://schemas.microsoft.com/office/powerpoint/2010/main" val="2473530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Parental Authority</a:t>
            </a:r>
          </a:p>
        </p:txBody>
      </p:sp>
      <p:sp>
        <p:nvSpPr>
          <p:cNvPr id="140290" name="AutoShape 2" descr="תוצאת תמונה עבור ‪happy parents upset teenag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0292" name="AutoShape 4" descr="תוצאת תמונה עבור ‪happy parents upset teenag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0293" name="Picture 5"/>
          <p:cNvPicPr>
            <a:picLocks noChangeAspect="1" noChangeArrowheads="1"/>
          </p:cNvPicPr>
          <p:nvPr/>
        </p:nvPicPr>
        <p:blipFill>
          <a:blip r:embed="rId3" cstate="print"/>
          <a:srcRect/>
          <a:stretch>
            <a:fillRect/>
          </a:stretch>
        </p:blipFill>
        <p:spPr bwMode="auto">
          <a:xfrm>
            <a:off x="0" y="1844824"/>
            <a:ext cx="9144000" cy="5013176"/>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Value systems of users</a:t>
            </a:r>
          </a:p>
        </p:txBody>
      </p:sp>
      <p:sp>
        <p:nvSpPr>
          <p:cNvPr id="148482" name="AutoShape 2" descr="תוצאת תמונה עבור ‪environ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8483" name="Picture 3"/>
          <p:cNvPicPr>
            <a:picLocks noChangeAspect="1" noChangeArrowheads="1"/>
          </p:cNvPicPr>
          <p:nvPr/>
        </p:nvPicPr>
        <p:blipFill>
          <a:blip r:embed="rId3" cstate="print"/>
          <a:srcRect/>
          <a:stretch>
            <a:fillRect/>
          </a:stretch>
        </p:blipFill>
        <p:spPr bwMode="auto">
          <a:xfrm>
            <a:off x="251520" y="1772816"/>
            <a:ext cx="3304653" cy="2520280"/>
          </a:xfrm>
          <a:prstGeom prst="rect">
            <a:avLst/>
          </a:prstGeom>
          <a:noFill/>
          <a:ln w="9525">
            <a:noFill/>
            <a:miter lim="800000"/>
            <a:headEnd/>
            <a:tailEnd/>
          </a:ln>
        </p:spPr>
      </p:pic>
      <p:pic>
        <p:nvPicPr>
          <p:cNvPr id="148485" name="Picture 5" descr="תוצאת תמונה עבור ‪health‬‏"/>
          <p:cNvPicPr>
            <a:picLocks noChangeAspect="1" noChangeArrowheads="1"/>
          </p:cNvPicPr>
          <p:nvPr/>
        </p:nvPicPr>
        <p:blipFill>
          <a:blip r:embed="rId4" cstate="print"/>
          <a:srcRect r="47081"/>
          <a:stretch>
            <a:fillRect/>
          </a:stretch>
        </p:blipFill>
        <p:spPr bwMode="auto">
          <a:xfrm>
            <a:off x="5148064" y="1844824"/>
            <a:ext cx="2520280" cy="2266951"/>
          </a:xfrm>
          <a:prstGeom prst="rect">
            <a:avLst/>
          </a:prstGeom>
          <a:noFill/>
        </p:spPr>
      </p:pic>
      <p:pic>
        <p:nvPicPr>
          <p:cNvPr id="148487" name="Picture 7" descr="תוצאת תמונה עבור מוצר ישראלי"/>
          <p:cNvPicPr>
            <a:picLocks noChangeAspect="1" noChangeArrowheads="1"/>
          </p:cNvPicPr>
          <p:nvPr/>
        </p:nvPicPr>
        <p:blipFill>
          <a:blip r:embed="rId5" cstate="print"/>
          <a:srcRect/>
          <a:stretch>
            <a:fillRect/>
          </a:stretch>
        </p:blipFill>
        <p:spPr bwMode="auto">
          <a:xfrm>
            <a:off x="251520" y="5013176"/>
            <a:ext cx="5649956" cy="1368152"/>
          </a:xfrm>
          <a:prstGeom prst="rect">
            <a:avLst/>
          </a:prstGeom>
          <a:noFill/>
        </p:spPr>
      </p:pic>
      <p:pic>
        <p:nvPicPr>
          <p:cNvPr id="40962" name="Picture 2" descr="תוצאת תמונה עבור סמל ניסויים בבעלי חיים"/>
          <p:cNvPicPr>
            <a:picLocks noChangeAspect="1" noChangeArrowheads="1"/>
          </p:cNvPicPr>
          <p:nvPr/>
        </p:nvPicPr>
        <p:blipFill>
          <a:blip r:embed="rId6" cstate="print"/>
          <a:srcRect/>
          <a:stretch>
            <a:fillRect/>
          </a:stretch>
        </p:blipFill>
        <p:spPr bwMode="auto">
          <a:xfrm>
            <a:off x="6290519" y="4437112"/>
            <a:ext cx="2609229" cy="2016224"/>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Different Perspectives</a:t>
            </a:r>
          </a:p>
        </p:txBody>
      </p:sp>
      <p:pic>
        <p:nvPicPr>
          <p:cNvPr id="150530" name="Picture 2" descr="תוצאת תמונה עבור ‪different perspectives‬‏"/>
          <p:cNvPicPr>
            <a:picLocks noChangeAspect="1" noChangeArrowheads="1"/>
          </p:cNvPicPr>
          <p:nvPr/>
        </p:nvPicPr>
        <p:blipFill>
          <a:blip r:embed="rId3" cstate="print"/>
          <a:srcRect/>
          <a:stretch>
            <a:fillRect/>
          </a:stretch>
        </p:blipFill>
        <p:spPr bwMode="auto">
          <a:xfrm>
            <a:off x="323528" y="2060848"/>
            <a:ext cx="8448663" cy="4248472"/>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Late Adopters</a:t>
            </a:r>
          </a:p>
        </p:txBody>
      </p:sp>
      <p:pic>
        <p:nvPicPr>
          <p:cNvPr id="146436" name="Picture 4" descr="תוצאת תמונה עבור ‪early adopters late adopters‬‏"/>
          <p:cNvPicPr>
            <a:picLocks noChangeAspect="1" noChangeArrowheads="1"/>
          </p:cNvPicPr>
          <p:nvPr/>
        </p:nvPicPr>
        <p:blipFill>
          <a:blip r:embed="rId3" cstate="print"/>
          <a:srcRect/>
          <a:stretch>
            <a:fillRect/>
          </a:stretch>
        </p:blipFill>
        <p:spPr bwMode="auto">
          <a:xfrm>
            <a:off x="755576" y="1700808"/>
            <a:ext cx="7613976" cy="4248472"/>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lvl="0"/>
            <a:r>
              <a:rPr lang="en-US" b="1" dirty="0"/>
              <a:t>Blockchain Generations</a:t>
            </a:r>
          </a:p>
        </p:txBody>
      </p:sp>
      <p:graphicFrame>
        <p:nvGraphicFramePr>
          <p:cNvPr id="7" name="דיאגרמה 6"/>
          <p:cNvGraphicFramePr/>
          <p:nvPr/>
        </p:nvGraphicFramePr>
        <p:xfrm>
          <a:off x="323528" y="1412776"/>
          <a:ext cx="8424936" cy="5085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לבן מעוגל 3"/>
          <p:cNvSpPr/>
          <p:nvPr/>
        </p:nvSpPr>
        <p:spPr>
          <a:xfrm>
            <a:off x="5940152" y="1268760"/>
            <a:ext cx="2736304" cy="54726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b="1" dirty="0"/>
              <a:t>Retirement</a:t>
            </a:r>
          </a:p>
        </p:txBody>
      </p:sp>
      <p:sp>
        <p:nvSpPr>
          <p:cNvPr id="218114" name="AutoShape 2" descr="תוצאת תמונה עבור ‪retireme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18115" name="Picture 3"/>
          <p:cNvPicPr>
            <a:picLocks noChangeAspect="1" noChangeArrowheads="1"/>
          </p:cNvPicPr>
          <p:nvPr/>
        </p:nvPicPr>
        <p:blipFill>
          <a:blip r:embed="rId3" cstate="print"/>
          <a:srcRect/>
          <a:stretch>
            <a:fillRect/>
          </a:stretch>
        </p:blipFill>
        <p:spPr bwMode="auto">
          <a:xfrm>
            <a:off x="0" y="1268760"/>
            <a:ext cx="9142413" cy="558924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r>
              <a:rPr lang="en-US" b="1" dirty="0"/>
              <a:t>Autonomous Pension Funds </a:t>
            </a:r>
            <a:br>
              <a:rPr lang="he-IL" b="1" dirty="0"/>
            </a:br>
            <a:r>
              <a:rPr lang="en-US" b="1" dirty="0"/>
              <a:t>on Blockchain</a:t>
            </a:r>
          </a:p>
        </p:txBody>
      </p:sp>
      <p:sp>
        <p:nvSpPr>
          <p:cNvPr id="3" name="מציין מיקום תוכן 2"/>
          <p:cNvSpPr>
            <a:spLocks noGrp="1"/>
          </p:cNvSpPr>
          <p:nvPr>
            <p:ph idx="1"/>
          </p:nvPr>
        </p:nvSpPr>
        <p:spPr/>
        <p:txBody>
          <a:bodyPr>
            <a:normAutofit fontScale="92500"/>
          </a:bodyPr>
          <a:lstStyle/>
          <a:p>
            <a:pPr marL="514350" indent="-514350">
              <a:buFont typeface="+mj-lt"/>
              <a:buAutoNum type="alphaLcParenR"/>
            </a:pPr>
            <a:r>
              <a:rPr lang="en-US" dirty="0"/>
              <a:t>Contracts with customers</a:t>
            </a:r>
          </a:p>
          <a:p>
            <a:pPr marL="514350" indent="-514350">
              <a:buFont typeface="+mj-lt"/>
              <a:buAutoNum type="alphaLcParenR"/>
            </a:pPr>
            <a:r>
              <a:rPr lang="en-US" dirty="0"/>
              <a:t>Receive stream of payments</a:t>
            </a:r>
          </a:p>
          <a:p>
            <a:pPr marL="514350" indent="-514350">
              <a:buFont typeface="+mj-lt"/>
              <a:buAutoNum type="alphaLcParenR"/>
            </a:pPr>
            <a:r>
              <a:rPr lang="en-US" dirty="0"/>
              <a:t>Pay a stream of benefits to retires/disabled</a:t>
            </a:r>
          </a:p>
          <a:p>
            <a:pPr marL="514350" indent="-514350">
              <a:buFont typeface="+mj-lt"/>
              <a:buAutoNum type="alphaLcParenR"/>
            </a:pPr>
            <a:r>
              <a:rPr lang="en-US" dirty="0"/>
              <a:t>Send forecast  of future benefits</a:t>
            </a:r>
          </a:p>
          <a:p>
            <a:pPr marL="514350" indent="-514350">
              <a:buFont typeface="+mj-lt"/>
              <a:buAutoNum type="alphaLcParenR"/>
            </a:pPr>
            <a:r>
              <a:rPr lang="en-US" dirty="0"/>
              <a:t>Invest and manage net assets</a:t>
            </a:r>
          </a:p>
          <a:p>
            <a:pPr marL="514350" indent="-514350">
              <a:buFont typeface="+mj-lt"/>
              <a:buAutoNum type="alphaLcParenR"/>
            </a:pPr>
            <a:r>
              <a:rPr lang="en-US" dirty="0"/>
              <a:t>Report  to regulators  to show sufficient assets</a:t>
            </a:r>
          </a:p>
          <a:p>
            <a:pPr marL="514350" indent="-514350">
              <a:buFont typeface="+mj-lt"/>
              <a:buAutoNum type="alphaLcParenR"/>
            </a:pPr>
            <a:r>
              <a:rPr lang="en-US" dirty="0"/>
              <a:t>Pay taxes</a:t>
            </a:r>
          </a:p>
          <a:p>
            <a:pPr marL="514350" indent="-514350">
              <a:buFont typeface="+mj-lt"/>
              <a:buAutoNum type="alphaLcParenR"/>
            </a:pPr>
            <a:r>
              <a:rPr lang="en-US" dirty="0"/>
              <a:t>React to life events (retirement/disability/death)</a:t>
            </a:r>
          </a:p>
          <a:p>
            <a:pPr marL="514350" indent="-514350">
              <a:buFont typeface="+mj-lt"/>
              <a:buAutoNum type="alphaLcParenR"/>
            </a:pP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normAutofit fontScale="92500"/>
          </a:bodyPr>
          <a:lstStyle/>
          <a:p>
            <a:pPr marL="514350" indent="-514350">
              <a:buFont typeface="+mj-lt"/>
              <a:buAutoNum type="alphaLcParenR"/>
            </a:pPr>
            <a:r>
              <a:rPr lang="en-US" dirty="0"/>
              <a:t>Contracts with customers</a:t>
            </a:r>
          </a:p>
          <a:p>
            <a:pPr marL="514350" indent="-514350">
              <a:buFont typeface="+mj-lt"/>
              <a:buAutoNum type="alphaLcParenR"/>
            </a:pPr>
            <a:r>
              <a:rPr lang="en-US" dirty="0">
                <a:ln w="19050">
                  <a:solidFill>
                    <a:schemeClr val="tx1"/>
                  </a:solidFill>
                </a:ln>
              </a:rPr>
              <a:t>Receive stream of payments</a:t>
            </a:r>
          </a:p>
          <a:p>
            <a:pPr marL="514350" indent="-514350">
              <a:buFont typeface="+mj-lt"/>
              <a:buAutoNum type="alphaLcParenR"/>
            </a:pPr>
            <a:r>
              <a:rPr lang="en-US" dirty="0">
                <a:ln w="19050">
                  <a:solidFill>
                    <a:schemeClr val="tx1"/>
                  </a:solidFill>
                </a:ln>
              </a:rPr>
              <a:t>Pay a stream of benefits to retires/disabled</a:t>
            </a:r>
          </a:p>
          <a:p>
            <a:pPr marL="514350" indent="-514350">
              <a:buFont typeface="+mj-lt"/>
              <a:buAutoNum type="alphaLcParenR"/>
            </a:pPr>
            <a:r>
              <a:rPr lang="en-US" dirty="0"/>
              <a:t>Send forecast  of future benefits</a:t>
            </a:r>
          </a:p>
          <a:p>
            <a:pPr marL="514350" indent="-514350">
              <a:buFont typeface="+mj-lt"/>
              <a:buAutoNum type="alphaLcParenR"/>
            </a:pPr>
            <a:r>
              <a:rPr lang="en-US" dirty="0"/>
              <a:t>Invest and manage net assets</a:t>
            </a:r>
          </a:p>
          <a:p>
            <a:pPr marL="514350" indent="-514350">
              <a:buFont typeface="+mj-lt"/>
              <a:buAutoNum type="alphaLcParenR"/>
            </a:pPr>
            <a:r>
              <a:rPr lang="en-US" dirty="0"/>
              <a:t>Report  to regulators  to show sufficient assets</a:t>
            </a:r>
          </a:p>
          <a:p>
            <a:pPr marL="514350" indent="-514350">
              <a:buFont typeface="+mj-lt"/>
              <a:buAutoNum type="alphaLcParenR"/>
            </a:pPr>
            <a:r>
              <a:rPr lang="en-US" dirty="0">
                <a:ln w="19050">
                  <a:solidFill>
                    <a:schemeClr val="tx1"/>
                  </a:solidFill>
                </a:ln>
              </a:rPr>
              <a:t>Pay taxes</a:t>
            </a:r>
          </a:p>
          <a:p>
            <a:pPr marL="514350" indent="-514350">
              <a:buFont typeface="+mj-lt"/>
              <a:buAutoNum type="alphaLcParenR"/>
            </a:pPr>
            <a:r>
              <a:rPr lang="en-US" dirty="0"/>
              <a:t>React to life events (retirement/disability/death)</a:t>
            </a:r>
          </a:p>
          <a:p>
            <a:endParaRPr lang="en-US" dirty="0"/>
          </a:p>
        </p:txBody>
      </p:sp>
      <p:sp>
        <p:nvSpPr>
          <p:cNvPr id="5" name="כותרת 1"/>
          <p:cNvSpPr txBox="1">
            <a:spLocks/>
          </p:cNvSpPr>
          <p:nvPr/>
        </p:nvSpPr>
        <p:spPr>
          <a:xfrm>
            <a:off x="467544" y="26064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mj-lt"/>
                <a:ea typeface="+mj-ea"/>
                <a:cs typeface="+mj-cs"/>
              </a:rPr>
              <a:t>Autonomous Pension Funds </a:t>
            </a:r>
            <a:br>
              <a:rPr kumimoji="0" lang="he-IL" sz="4400" b="1" i="0" u="none" strike="noStrike" kern="1200" cap="none" spc="0" normalizeH="0" baseline="0" noProof="0" dirty="0">
                <a:ln>
                  <a:noFill/>
                </a:ln>
                <a:solidFill>
                  <a:schemeClr val="tx1"/>
                </a:solidFill>
                <a:effectLst/>
                <a:uLnTx/>
                <a:uFillTx/>
                <a:latin typeface="+mj-lt"/>
                <a:ea typeface="+mj-ea"/>
                <a:cs typeface="+mj-cs"/>
              </a:rPr>
            </a:br>
            <a:r>
              <a:rPr kumimoji="0" lang="en-US" sz="4400" b="1" i="0" u="none" strike="noStrike" kern="1200" cap="none" spc="0" normalizeH="0" baseline="0" noProof="0" dirty="0">
                <a:ln>
                  <a:noFill/>
                </a:ln>
                <a:solidFill>
                  <a:schemeClr val="tx1"/>
                </a:solidFill>
                <a:effectLst/>
                <a:uLnTx/>
                <a:uFillTx/>
                <a:latin typeface="+mj-lt"/>
                <a:ea typeface="+mj-ea"/>
                <a:cs typeface="+mj-cs"/>
              </a:rPr>
              <a:t>on Blockchain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normAutofit fontScale="92500"/>
          </a:bodyPr>
          <a:lstStyle/>
          <a:p>
            <a:pPr marL="514350" indent="-514350">
              <a:buFont typeface="+mj-lt"/>
              <a:buAutoNum type="alphaLcParenR"/>
            </a:pPr>
            <a:r>
              <a:rPr lang="en-US" dirty="0"/>
              <a:t>Contracts with customers</a:t>
            </a:r>
          </a:p>
          <a:p>
            <a:pPr marL="514350" indent="-514350">
              <a:buFont typeface="+mj-lt"/>
              <a:buAutoNum type="alphaLcParenR"/>
            </a:pPr>
            <a:r>
              <a:rPr lang="en-US" dirty="0"/>
              <a:t>Receive stream of payments</a:t>
            </a:r>
          </a:p>
          <a:p>
            <a:pPr marL="514350" indent="-514350">
              <a:buFont typeface="+mj-lt"/>
              <a:buAutoNum type="alphaLcParenR"/>
            </a:pPr>
            <a:r>
              <a:rPr lang="en-US" dirty="0"/>
              <a:t>Pay a stream of benefits to retires/disabled</a:t>
            </a:r>
          </a:p>
          <a:p>
            <a:pPr marL="514350" indent="-514350">
              <a:buFont typeface="+mj-lt"/>
              <a:buAutoNum type="alphaLcParenR"/>
            </a:pPr>
            <a:r>
              <a:rPr lang="en-US" dirty="0">
                <a:ln w="19050">
                  <a:solidFill>
                    <a:schemeClr val="tx1"/>
                  </a:solidFill>
                </a:ln>
              </a:rPr>
              <a:t>Send forecast  of future benefits</a:t>
            </a:r>
          </a:p>
          <a:p>
            <a:pPr marL="514350" indent="-514350">
              <a:buFont typeface="+mj-lt"/>
              <a:buAutoNum type="alphaLcParenR"/>
            </a:pPr>
            <a:r>
              <a:rPr lang="en-US" dirty="0"/>
              <a:t>Invest and manage net assets</a:t>
            </a:r>
          </a:p>
          <a:p>
            <a:pPr marL="514350" indent="-514350">
              <a:buFont typeface="+mj-lt"/>
              <a:buAutoNum type="alphaLcParenR"/>
            </a:pPr>
            <a:r>
              <a:rPr lang="en-US" dirty="0">
                <a:ln w="19050">
                  <a:solidFill>
                    <a:schemeClr val="tx1"/>
                  </a:solidFill>
                </a:ln>
              </a:rPr>
              <a:t>Report  to regulators  to show sufficient assets</a:t>
            </a:r>
          </a:p>
          <a:p>
            <a:pPr marL="514350" indent="-514350">
              <a:buFont typeface="+mj-lt"/>
              <a:buAutoNum type="alphaLcParenR"/>
            </a:pPr>
            <a:r>
              <a:rPr lang="en-US" dirty="0"/>
              <a:t>Pay taxes</a:t>
            </a:r>
          </a:p>
          <a:p>
            <a:pPr marL="514350" indent="-514350">
              <a:buFont typeface="+mj-lt"/>
              <a:buAutoNum type="alphaLcParenR"/>
            </a:pPr>
            <a:r>
              <a:rPr lang="en-US" dirty="0"/>
              <a:t>React to life events (retirement/disability/death)</a:t>
            </a:r>
          </a:p>
          <a:p>
            <a:endParaRPr lang="en-US" dirty="0"/>
          </a:p>
        </p:txBody>
      </p:sp>
      <p:sp>
        <p:nvSpPr>
          <p:cNvPr id="5" name="כותרת 1"/>
          <p:cNvSpPr txBox="1">
            <a:spLocks/>
          </p:cNvSpPr>
          <p:nvPr/>
        </p:nvSpPr>
        <p:spPr>
          <a:xfrm>
            <a:off x="467544" y="188640"/>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mj-lt"/>
                <a:ea typeface="+mj-ea"/>
                <a:cs typeface="+mj-cs"/>
              </a:rPr>
              <a:t>Autonomous Pension Funds </a:t>
            </a:r>
            <a:br>
              <a:rPr kumimoji="0" lang="he-IL" sz="4400" b="1" i="0" u="none" strike="noStrike" kern="1200" cap="none" spc="0" normalizeH="0" baseline="0" noProof="0" dirty="0">
                <a:ln>
                  <a:noFill/>
                </a:ln>
                <a:solidFill>
                  <a:schemeClr val="tx1"/>
                </a:solidFill>
                <a:effectLst/>
                <a:uLnTx/>
                <a:uFillTx/>
                <a:latin typeface="+mj-lt"/>
                <a:ea typeface="+mj-ea"/>
                <a:cs typeface="+mj-cs"/>
              </a:rPr>
            </a:br>
            <a:r>
              <a:rPr kumimoji="0" lang="en-US" sz="4400" b="1" i="0" u="none" strike="noStrike" kern="1200" cap="none" spc="0" normalizeH="0" baseline="0" noProof="0" dirty="0">
                <a:ln>
                  <a:noFill/>
                </a:ln>
                <a:solidFill>
                  <a:schemeClr val="tx1"/>
                </a:solidFill>
                <a:effectLst/>
                <a:uLnTx/>
                <a:uFillTx/>
                <a:latin typeface="+mj-lt"/>
                <a:ea typeface="+mj-ea"/>
                <a:cs typeface="+mj-cs"/>
              </a:rPr>
              <a:t>on Blockchain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normAutofit fontScale="92500"/>
          </a:bodyPr>
          <a:lstStyle/>
          <a:p>
            <a:pPr marL="514350" indent="-514350">
              <a:buFont typeface="+mj-lt"/>
              <a:buAutoNum type="alphaLcParenR"/>
            </a:pPr>
            <a:r>
              <a:rPr lang="en-US" dirty="0"/>
              <a:t>Contracts with customers</a:t>
            </a:r>
          </a:p>
          <a:p>
            <a:pPr marL="514350" indent="-514350">
              <a:buFont typeface="+mj-lt"/>
              <a:buAutoNum type="alphaLcParenR"/>
            </a:pPr>
            <a:r>
              <a:rPr lang="en-US" dirty="0"/>
              <a:t>Receive stream of payments</a:t>
            </a:r>
          </a:p>
          <a:p>
            <a:pPr marL="514350" indent="-514350">
              <a:buFont typeface="+mj-lt"/>
              <a:buAutoNum type="alphaLcParenR"/>
            </a:pPr>
            <a:r>
              <a:rPr lang="en-US" dirty="0"/>
              <a:t>Pay a stream of benefits to retires/disabled</a:t>
            </a:r>
          </a:p>
          <a:p>
            <a:pPr marL="514350" indent="-514350">
              <a:buFont typeface="+mj-lt"/>
              <a:buAutoNum type="alphaLcParenR"/>
            </a:pPr>
            <a:r>
              <a:rPr lang="en-US" dirty="0"/>
              <a:t>Send forecast  of future benefits</a:t>
            </a:r>
          </a:p>
          <a:p>
            <a:pPr marL="514350" indent="-514350">
              <a:buFont typeface="+mj-lt"/>
              <a:buAutoNum type="alphaLcParenR"/>
            </a:pPr>
            <a:r>
              <a:rPr lang="en-US" dirty="0">
                <a:ln w="19050">
                  <a:solidFill>
                    <a:schemeClr val="tx1"/>
                  </a:solidFill>
                </a:ln>
              </a:rPr>
              <a:t>Invest and manage net assets</a:t>
            </a:r>
          </a:p>
          <a:p>
            <a:pPr marL="514350" indent="-514350">
              <a:buFont typeface="+mj-lt"/>
              <a:buAutoNum type="alphaLcParenR"/>
            </a:pPr>
            <a:r>
              <a:rPr lang="en-US" dirty="0"/>
              <a:t>Report  to regulators  to show sufficient assets</a:t>
            </a:r>
          </a:p>
          <a:p>
            <a:pPr marL="514350" indent="-514350">
              <a:buFont typeface="+mj-lt"/>
              <a:buAutoNum type="alphaLcParenR"/>
            </a:pPr>
            <a:r>
              <a:rPr lang="en-US" dirty="0"/>
              <a:t>Pay taxes</a:t>
            </a:r>
          </a:p>
          <a:p>
            <a:pPr marL="514350" indent="-514350">
              <a:buFont typeface="+mj-lt"/>
              <a:buAutoNum type="alphaLcParenR"/>
            </a:pPr>
            <a:r>
              <a:rPr lang="en-US" dirty="0"/>
              <a:t>React to life events (retirement/</a:t>
            </a:r>
            <a:r>
              <a:rPr lang="en-US" dirty="0" err="1"/>
              <a:t>disabilty</a:t>
            </a:r>
            <a:r>
              <a:rPr lang="en-US" dirty="0"/>
              <a:t>/death)</a:t>
            </a:r>
          </a:p>
          <a:p>
            <a:endParaRPr lang="en-US" dirty="0"/>
          </a:p>
        </p:txBody>
      </p:sp>
      <p:sp>
        <p:nvSpPr>
          <p:cNvPr id="5" name="כותרת 1"/>
          <p:cNvSpPr>
            <a:spLocks noGrp="1"/>
          </p:cNvSpPr>
          <p:nvPr>
            <p:ph type="title"/>
          </p:nvPr>
        </p:nvSpPr>
        <p:spPr>
          <a:xfrm>
            <a:off x="395536" y="116632"/>
            <a:ext cx="8229600" cy="1143000"/>
          </a:xfrm>
        </p:spPr>
        <p:txBody>
          <a:bodyPr>
            <a:normAutofit fontScale="90000"/>
          </a:bodyPr>
          <a:lstStyle/>
          <a:p>
            <a:r>
              <a:rPr lang="en-US" b="1" dirty="0"/>
              <a:t>Autonomous Pension Funds </a:t>
            </a:r>
            <a:br>
              <a:rPr lang="he-IL" b="1" dirty="0"/>
            </a:br>
            <a:r>
              <a:rPr lang="en-US" b="1" dirty="0"/>
              <a:t>on Blockchain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תוצאת תמונה עבור ‪google search‬‏"/>
          <p:cNvPicPr>
            <a:picLocks noChangeAspect="1" noChangeArrowheads="1"/>
          </p:cNvPicPr>
          <p:nvPr/>
        </p:nvPicPr>
        <p:blipFill>
          <a:blip r:embed="rId3" cstate="print"/>
          <a:srcRect/>
          <a:stretch>
            <a:fillRect/>
          </a:stretch>
        </p:blipFill>
        <p:spPr bwMode="auto">
          <a:xfrm>
            <a:off x="1619672" y="1268760"/>
            <a:ext cx="5760640" cy="4966069"/>
          </a:xfrm>
          <a:prstGeom prst="rect">
            <a:avLst/>
          </a:prstGeom>
          <a:noFill/>
        </p:spPr>
      </p:pic>
      <p:sp>
        <p:nvSpPr>
          <p:cNvPr id="6" name="כותרת 1"/>
          <p:cNvSpPr>
            <a:spLocks noGrp="1"/>
          </p:cNvSpPr>
          <p:nvPr>
            <p:ph type="title"/>
          </p:nvPr>
        </p:nvSpPr>
        <p:spPr>
          <a:xfrm>
            <a:off x="457200" y="-27384"/>
            <a:ext cx="8229600" cy="1143000"/>
          </a:xfrm>
        </p:spPr>
        <p:txBody>
          <a:bodyPr>
            <a:normAutofit fontScale="90000"/>
          </a:bodyPr>
          <a:lstStyle/>
          <a:p>
            <a:r>
              <a:rPr lang="en-US" b="1" dirty="0"/>
              <a:t>The Digital Age</a:t>
            </a:r>
            <a:br>
              <a:rPr lang="en-US" sz="3600" b="1" dirty="0"/>
            </a:br>
            <a:r>
              <a:rPr lang="en-US" sz="3600" b="1" dirty="0"/>
              <a:t>Search Engines</a:t>
            </a:r>
          </a:p>
        </p:txBody>
      </p:sp>
    </p:spTree>
    <p:extLst>
      <p:ext uri="{BB962C8B-B14F-4D97-AF65-F5344CB8AC3E}">
        <p14:creationId xmlns:p14="http://schemas.microsoft.com/office/powerpoint/2010/main" val="2649168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normAutofit fontScale="92500"/>
          </a:bodyPr>
          <a:lstStyle/>
          <a:p>
            <a:pPr marL="514350" indent="-514350">
              <a:buFont typeface="+mj-lt"/>
              <a:buAutoNum type="alphaLcParenR"/>
            </a:pPr>
            <a:r>
              <a:rPr lang="en-US" dirty="0"/>
              <a:t>Contracts with customers</a:t>
            </a:r>
          </a:p>
          <a:p>
            <a:pPr marL="514350" indent="-514350">
              <a:buFont typeface="+mj-lt"/>
              <a:buAutoNum type="alphaLcParenR"/>
            </a:pPr>
            <a:r>
              <a:rPr lang="en-US" dirty="0"/>
              <a:t>Receive stream of payments</a:t>
            </a:r>
          </a:p>
          <a:p>
            <a:pPr marL="514350" indent="-514350">
              <a:buFont typeface="+mj-lt"/>
              <a:buAutoNum type="alphaLcParenR"/>
            </a:pPr>
            <a:r>
              <a:rPr lang="en-US" dirty="0"/>
              <a:t>Pay a stream of benefits to retires/disabled</a:t>
            </a:r>
          </a:p>
          <a:p>
            <a:pPr marL="514350" indent="-514350">
              <a:buFont typeface="+mj-lt"/>
              <a:buAutoNum type="alphaLcParenR"/>
            </a:pPr>
            <a:r>
              <a:rPr lang="en-US" dirty="0"/>
              <a:t>Send forecast  of future benefits</a:t>
            </a:r>
          </a:p>
          <a:p>
            <a:pPr marL="514350" indent="-514350">
              <a:buFont typeface="+mj-lt"/>
              <a:buAutoNum type="alphaLcParenR"/>
            </a:pPr>
            <a:r>
              <a:rPr lang="en-US" dirty="0"/>
              <a:t>Invest and manage net assets</a:t>
            </a:r>
          </a:p>
          <a:p>
            <a:pPr marL="514350" indent="-514350">
              <a:buFont typeface="+mj-lt"/>
              <a:buAutoNum type="alphaLcParenR"/>
            </a:pPr>
            <a:r>
              <a:rPr lang="en-US" dirty="0"/>
              <a:t>Report  to regulators  to show sufficient assets</a:t>
            </a:r>
          </a:p>
          <a:p>
            <a:pPr marL="514350" indent="-514350">
              <a:buFont typeface="+mj-lt"/>
              <a:buAutoNum type="alphaLcParenR"/>
            </a:pPr>
            <a:r>
              <a:rPr lang="en-US" dirty="0"/>
              <a:t>Pay taxes</a:t>
            </a:r>
          </a:p>
          <a:p>
            <a:pPr marL="514350" indent="-514350">
              <a:buFont typeface="+mj-lt"/>
              <a:buAutoNum type="alphaLcParenR"/>
            </a:pPr>
            <a:r>
              <a:rPr lang="en-US" dirty="0">
                <a:ln w="19050">
                  <a:solidFill>
                    <a:schemeClr val="tx1"/>
                  </a:solidFill>
                </a:ln>
              </a:rPr>
              <a:t>React to life events (retirement/disability/death)</a:t>
            </a:r>
          </a:p>
          <a:p>
            <a:endParaRPr lang="en-US" dirty="0"/>
          </a:p>
        </p:txBody>
      </p:sp>
      <p:sp>
        <p:nvSpPr>
          <p:cNvPr id="5" name="כותרת 1"/>
          <p:cNvSpPr txBox="1">
            <a:spLocks/>
          </p:cNvSpPr>
          <p:nvPr/>
        </p:nvSpPr>
        <p:spPr>
          <a:xfrm>
            <a:off x="467544" y="26064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mj-lt"/>
                <a:ea typeface="+mj-ea"/>
                <a:cs typeface="+mj-cs"/>
              </a:rPr>
              <a:t>Autonomous Pension Funds </a:t>
            </a:r>
            <a:br>
              <a:rPr kumimoji="0" lang="he-IL" sz="4400" b="1" i="0" u="none" strike="noStrike" kern="1200" cap="none" spc="0" normalizeH="0" baseline="0" noProof="0" dirty="0">
                <a:ln>
                  <a:noFill/>
                </a:ln>
                <a:solidFill>
                  <a:schemeClr val="tx1"/>
                </a:solidFill>
                <a:effectLst/>
                <a:uLnTx/>
                <a:uFillTx/>
                <a:latin typeface="+mj-lt"/>
                <a:ea typeface="+mj-ea"/>
                <a:cs typeface="+mj-cs"/>
              </a:rPr>
            </a:br>
            <a:r>
              <a:rPr kumimoji="0" lang="en-US" sz="4400" b="1" i="0" u="none" strike="noStrike" kern="1200" cap="none" spc="0" normalizeH="0" baseline="0" noProof="0" dirty="0">
                <a:ln>
                  <a:noFill/>
                </a:ln>
                <a:solidFill>
                  <a:schemeClr val="tx1"/>
                </a:solidFill>
                <a:effectLst/>
                <a:uLnTx/>
                <a:uFillTx/>
                <a:latin typeface="+mj-lt"/>
                <a:ea typeface="+mj-ea"/>
                <a:cs typeface="+mj-cs"/>
              </a:rPr>
              <a:t>on Blockchain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457200" y="1600200"/>
            <a:ext cx="8686800" cy="4525963"/>
          </a:xfrm>
        </p:spPr>
        <p:txBody>
          <a:bodyPr>
            <a:normAutofit fontScale="92500" lnSpcReduction="10000"/>
          </a:bodyPr>
          <a:lstStyle/>
          <a:p>
            <a:pPr marL="514350" indent="-514350">
              <a:buFont typeface="+mj-lt"/>
              <a:buAutoNum type="alphaLcParenR"/>
            </a:pPr>
            <a:r>
              <a:rPr lang="en-US" dirty="0">
                <a:ln w="19050">
                  <a:solidFill>
                    <a:schemeClr val="tx1"/>
                  </a:solidFill>
                </a:ln>
              </a:rPr>
              <a:t>Contracts with customers (</a:t>
            </a:r>
            <a:r>
              <a:rPr lang="en-US" dirty="0"/>
              <a:t>domain specific language)</a:t>
            </a:r>
            <a:endParaRPr lang="en-US" dirty="0">
              <a:ln w="19050">
                <a:solidFill>
                  <a:schemeClr val="tx1"/>
                </a:solidFill>
              </a:ln>
            </a:endParaRPr>
          </a:p>
          <a:p>
            <a:pPr marL="514350" indent="-514350">
              <a:buFont typeface="+mj-lt"/>
              <a:buAutoNum type="alphaLcParenR"/>
            </a:pPr>
            <a:r>
              <a:rPr lang="en-US" dirty="0"/>
              <a:t>Receive stream of payments</a:t>
            </a:r>
          </a:p>
          <a:p>
            <a:pPr marL="514350" indent="-514350">
              <a:buFont typeface="+mj-lt"/>
              <a:buAutoNum type="alphaLcParenR"/>
            </a:pPr>
            <a:r>
              <a:rPr lang="en-US" dirty="0"/>
              <a:t>Pay a stream of benefits to retires/disabled</a:t>
            </a:r>
          </a:p>
          <a:p>
            <a:pPr marL="514350" indent="-514350">
              <a:buFont typeface="+mj-lt"/>
              <a:buAutoNum type="alphaLcParenR"/>
            </a:pPr>
            <a:r>
              <a:rPr lang="en-US" dirty="0"/>
              <a:t>Send forecast  of future benefits</a:t>
            </a:r>
          </a:p>
          <a:p>
            <a:pPr marL="514350" indent="-514350">
              <a:buFont typeface="+mj-lt"/>
              <a:buAutoNum type="alphaLcParenR"/>
            </a:pPr>
            <a:r>
              <a:rPr lang="en-US" dirty="0"/>
              <a:t>Invest and manage net assets</a:t>
            </a:r>
          </a:p>
          <a:p>
            <a:pPr marL="514350" indent="-514350">
              <a:buFont typeface="+mj-lt"/>
              <a:buAutoNum type="alphaLcParenR"/>
            </a:pPr>
            <a:r>
              <a:rPr lang="en-US" dirty="0"/>
              <a:t>Report  to regulators  to show sufficient assets</a:t>
            </a:r>
          </a:p>
          <a:p>
            <a:pPr marL="514350" indent="-514350">
              <a:buFont typeface="+mj-lt"/>
              <a:buAutoNum type="alphaLcParenR"/>
            </a:pPr>
            <a:r>
              <a:rPr lang="en-US" dirty="0"/>
              <a:t>Pay taxes</a:t>
            </a:r>
          </a:p>
          <a:p>
            <a:pPr marL="514350" indent="-514350">
              <a:buFont typeface="+mj-lt"/>
              <a:buAutoNum type="alphaLcParenR"/>
            </a:pPr>
            <a:r>
              <a:rPr lang="en-US" dirty="0"/>
              <a:t>React to life events (retirement/disability/death)</a:t>
            </a:r>
          </a:p>
          <a:p>
            <a:endParaRPr lang="en-US" dirty="0"/>
          </a:p>
        </p:txBody>
      </p:sp>
      <p:sp>
        <p:nvSpPr>
          <p:cNvPr id="5" name="כותרת 1"/>
          <p:cNvSpPr>
            <a:spLocks noGrp="1"/>
          </p:cNvSpPr>
          <p:nvPr>
            <p:ph type="title"/>
          </p:nvPr>
        </p:nvSpPr>
        <p:spPr>
          <a:xfrm>
            <a:off x="323528" y="116632"/>
            <a:ext cx="8229600" cy="1143000"/>
          </a:xfrm>
        </p:spPr>
        <p:txBody>
          <a:bodyPr>
            <a:normAutofit fontScale="90000"/>
          </a:bodyPr>
          <a:lstStyle/>
          <a:p>
            <a:r>
              <a:rPr lang="en-US" b="1" dirty="0"/>
              <a:t>Autonomous Pension Funds </a:t>
            </a:r>
            <a:br>
              <a:rPr lang="he-IL" b="1" dirty="0"/>
            </a:br>
            <a:r>
              <a:rPr lang="en-US" b="1" dirty="0"/>
              <a:t>on Blockchain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44624"/>
            <a:ext cx="8229600" cy="1143000"/>
          </a:xfrm>
        </p:spPr>
        <p:txBody>
          <a:bodyPr/>
          <a:lstStyle/>
          <a:p>
            <a:r>
              <a:rPr lang="en-US" b="1" dirty="0"/>
              <a:t>Challenges – Damage Assessment</a:t>
            </a:r>
          </a:p>
        </p:txBody>
      </p:sp>
      <p:pic>
        <p:nvPicPr>
          <p:cNvPr id="152582" name="Picture 6" descr="תוצאת תמונה עבור ‪insurance  house storm‬‏"/>
          <p:cNvPicPr>
            <a:picLocks noChangeAspect="1" noChangeArrowheads="1"/>
          </p:cNvPicPr>
          <p:nvPr/>
        </p:nvPicPr>
        <p:blipFill>
          <a:blip r:embed="rId3" cstate="print"/>
          <a:srcRect/>
          <a:stretch>
            <a:fillRect/>
          </a:stretch>
        </p:blipFill>
        <p:spPr bwMode="auto">
          <a:xfrm>
            <a:off x="-36512" y="1440160"/>
            <a:ext cx="9144000" cy="5445224"/>
          </a:xfrm>
          <a:prstGeom prst="rect">
            <a:avLst/>
          </a:prstGeom>
          <a:noFill/>
        </p:spPr>
      </p:pic>
      <p:sp>
        <p:nvSpPr>
          <p:cNvPr id="152584" name="AutoShape 8" descr="תוצאת תמונה עבור ‪insura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2585" name="Picture 9"/>
          <p:cNvPicPr>
            <a:picLocks noChangeAspect="1" noChangeArrowheads="1"/>
          </p:cNvPicPr>
          <p:nvPr/>
        </p:nvPicPr>
        <p:blipFill>
          <a:blip r:embed="rId4" cstate="print"/>
          <a:srcRect/>
          <a:stretch>
            <a:fillRect/>
          </a:stretch>
        </p:blipFill>
        <p:spPr bwMode="auto">
          <a:xfrm>
            <a:off x="0" y="1412776"/>
            <a:ext cx="9144000" cy="54452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52585"/>
                                        </p:tgtEl>
                                        <p:attrNameLst>
                                          <p:attrName>style.visibility</p:attrName>
                                        </p:attrNameLst>
                                      </p:cBhvr>
                                      <p:to>
                                        <p:strVal val="visible"/>
                                      </p:to>
                                    </p:set>
                                    <p:animEffect transition="in" filter="diamond(in)">
                                      <p:cBhvr>
                                        <p:cTn id="7" dur="500"/>
                                        <p:tgtEl>
                                          <p:spTgt spid="152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6" name="Picture 4"/>
          <p:cNvPicPr>
            <a:picLocks noChangeAspect="1" noChangeArrowheads="1"/>
          </p:cNvPicPr>
          <p:nvPr/>
        </p:nvPicPr>
        <p:blipFill>
          <a:blip r:embed="rId3" cstate="print"/>
          <a:srcRect/>
          <a:stretch>
            <a:fillRect/>
          </a:stretch>
        </p:blipFill>
        <p:spPr bwMode="auto">
          <a:xfrm>
            <a:off x="3851920" y="1628800"/>
            <a:ext cx="8747732" cy="5229200"/>
          </a:xfrm>
          <a:prstGeom prst="rect">
            <a:avLst/>
          </a:prstGeom>
          <a:noFill/>
          <a:ln w="9525">
            <a:noFill/>
            <a:miter lim="800000"/>
            <a:headEnd/>
            <a:tailEnd/>
          </a:ln>
        </p:spPr>
      </p:pic>
      <p:sp>
        <p:nvSpPr>
          <p:cNvPr id="2" name="כותרת 1"/>
          <p:cNvSpPr>
            <a:spLocks noGrp="1"/>
          </p:cNvSpPr>
          <p:nvPr>
            <p:ph type="title"/>
          </p:nvPr>
        </p:nvSpPr>
        <p:spPr>
          <a:xfrm>
            <a:off x="662880" y="44624"/>
            <a:ext cx="8229600" cy="1143000"/>
          </a:xfrm>
        </p:spPr>
        <p:txBody>
          <a:bodyPr/>
          <a:lstStyle/>
          <a:p>
            <a:r>
              <a:rPr lang="en-US" b="1" dirty="0"/>
              <a:t>Challenges – Long Term Obligation</a:t>
            </a:r>
          </a:p>
        </p:txBody>
      </p:sp>
      <p:sp>
        <p:nvSpPr>
          <p:cNvPr id="152584" name="AutoShape 8" descr="תוצאת תמונה עבור ‪insura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6914" name="AutoShape 2" descr="תמונה קשורה"/>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66915" name="Picture 3"/>
          <p:cNvPicPr>
            <a:picLocks noChangeAspect="1" noChangeArrowheads="1"/>
          </p:cNvPicPr>
          <p:nvPr/>
        </p:nvPicPr>
        <p:blipFill>
          <a:blip r:embed="rId4" cstate="print"/>
          <a:srcRect r="20724"/>
          <a:stretch>
            <a:fillRect/>
          </a:stretch>
        </p:blipFill>
        <p:spPr bwMode="auto">
          <a:xfrm>
            <a:off x="-612576" y="1628800"/>
            <a:ext cx="5256584" cy="52292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11560" y="-27384"/>
            <a:ext cx="8229600" cy="1143000"/>
          </a:xfrm>
        </p:spPr>
        <p:txBody>
          <a:bodyPr>
            <a:normAutofit fontScale="90000"/>
          </a:bodyPr>
          <a:lstStyle/>
          <a:p>
            <a:r>
              <a:rPr lang="en-US" b="1" dirty="0"/>
              <a:t>Challenges - Certified by Regulators</a:t>
            </a:r>
          </a:p>
        </p:txBody>
      </p:sp>
      <p:sp>
        <p:nvSpPr>
          <p:cNvPr id="152584" name="AutoShape 8" descr="תוצאת תמונה עבור ‪insura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6914" name="AutoShape 2" descr="תמונה קשורה"/>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22210" name="Picture 2" descr="תוצאת תמונה עבור ‪certified by regulation‬‏"/>
          <p:cNvPicPr>
            <a:picLocks noChangeAspect="1" noChangeArrowheads="1"/>
          </p:cNvPicPr>
          <p:nvPr/>
        </p:nvPicPr>
        <p:blipFill>
          <a:blip r:embed="rId3" cstate="print"/>
          <a:srcRect/>
          <a:stretch>
            <a:fillRect/>
          </a:stretch>
        </p:blipFill>
        <p:spPr bwMode="auto">
          <a:xfrm>
            <a:off x="2195736" y="1484784"/>
            <a:ext cx="4824536" cy="3984639"/>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lstStyle/>
          <a:p>
            <a:r>
              <a:rPr lang="en-US" b="1" dirty="0"/>
              <a:t>Accounting Industry</a:t>
            </a:r>
          </a:p>
        </p:txBody>
      </p:sp>
      <p:pic>
        <p:nvPicPr>
          <p:cNvPr id="1026" name="Picture 2"/>
          <p:cNvPicPr>
            <a:picLocks noChangeAspect="1" noChangeArrowheads="1"/>
          </p:cNvPicPr>
          <p:nvPr/>
        </p:nvPicPr>
        <p:blipFill>
          <a:blip r:embed="rId3" cstate="print"/>
          <a:srcRect l="35419" t="15375" r="10897" b="6250"/>
          <a:stretch>
            <a:fillRect/>
          </a:stretch>
        </p:blipFill>
        <p:spPr bwMode="auto">
          <a:xfrm>
            <a:off x="683568" y="936104"/>
            <a:ext cx="6984776" cy="5733256"/>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lstStyle/>
          <a:p>
            <a:r>
              <a:rPr lang="en-US" b="1" dirty="0"/>
              <a:t>Intermodal Transportation</a:t>
            </a:r>
          </a:p>
        </p:txBody>
      </p:sp>
      <p:pic>
        <p:nvPicPr>
          <p:cNvPr id="183298" name="Picture 2" descr="OOCL HONG KONG (36410952374).jpg"/>
          <p:cNvPicPr>
            <a:picLocks noChangeAspect="1" noChangeArrowheads="1"/>
          </p:cNvPicPr>
          <p:nvPr/>
        </p:nvPicPr>
        <p:blipFill>
          <a:blip r:embed="rId3" cstate="print"/>
          <a:srcRect/>
          <a:stretch>
            <a:fillRect/>
          </a:stretch>
        </p:blipFill>
        <p:spPr bwMode="auto">
          <a:xfrm>
            <a:off x="0" y="1484784"/>
            <a:ext cx="9144000" cy="540060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AutoShape 2" descr="תוצאת תמונה עבור ‪truck contain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5348" name="AutoShape 4" descr="תוצאת תמונה עבור ‪truck contain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5350" name="AutoShape 6" descr="תוצאת תמונה עבור ‪truck contain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85351" name="Picture 7"/>
          <p:cNvPicPr>
            <a:picLocks noChangeAspect="1" noChangeArrowheads="1"/>
          </p:cNvPicPr>
          <p:nvPr/>
        </p:nvPicPr>
        <p:blipFill>
          <a:blip r:embed="rId3" cstate="print"/>
          <a:srcRect/>
          <a:stretch>
            <a:fillRect/>
          </a:stretch>
        </p:blipFill>
        <p:spPr bwMode="auto">
          <a:xfrm>
            <a:off x="-161332" y="2132856"/>
            <a:ext cx="9305332" cy="4685955"/>
          </a:xfrm>
          <a:prstGeom prst="rect">
            <a:avLst/>
          </a:prstGeom>
          <a:noFill/>
          <a:ln w="9525">
            <a:noFill/>
            <a:miter lim="800000"/>
            <a:headEnd/>
            <a:tailEnd/>
          </a:ln>
        </p:spPr>
      </p:pic>
      <p:sp>
        <p:nvSpPr>
          <p:cNvPr id="8" name="כותרת 1"/>
          <p:cNvSpPr>
            <a:spLocks noGrp="1"/>
          </p:cNvSpPr>
          <p:nvPr>
            <p:ph type="title"/>
          </p:nvPr>
        </p:nvSpPr>
        <p:spPr>
          <a:xfrm>
            <a:off x="457200" y="-27384"/>
            <a:ext cx="8229600" cy="1143000"/>
          </a:xfrm>
        </p:spPr>
        <p:txBody>
          <a:bodyPr/>
          <a:lstStyle/>
          <a:p>
            <a:r>
              <a:rPr lang="en-US" b="1" dirty="0"/>
              <a:t>Intermodal Transportation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lstStyle/>
          <a:p>
            <a:r>
              <a:rPr lang="en-US" b="1" dirty="0"/>
              <a:t>Very Complex Industry</a:t>
            </a:r>
          </a:p>
        </p:txBody>
      </p:sp>
      <p:pic>
        <p:nvPicPr>
          <p:cNvPr id="187394" name="Picture 2" descr="תמונה קשורה"/>
          <p:cNvPicPr>
            <a:picLocks noChangeAspect="1" noChangeArrowheads="1"/>
          </p:cNvPicPr>
          <p:nvPr/>
        </p:nvPicPr>
        <p:blipFill>
          <a:blip r:embed="rId3" cstate="print"/>
          <a:srcRect/>
          <a:stretch>
            <a:fillRect/>
          </a:stretch>
        </p:blipFill>
        <p:spPr bwMode="auto">
          <a:xfrm>
            <a:off x="179512" y="1556792"/>
            <a:ext cx="8580503" cy="2736304"/>
          </a:xfrm>
          <a:prstGeom prst="rect">
            <a:avLst/>
          </a:prstGeom>
          <a:noFill/>
        </p:spPr>
      </p:pic>
      <p:pic>
        <p:nvPicPr>
          <p:cNvPr id="5" name="Picture 4" descr="תוצאת תמונה עבור ‪immuneral activity‬‏"/>
          <p:cNvPicPr>
            <a:picLocks noChangeAspect="1" noChangeArrowheads="1"/>
          </p:cNvPicPr>
          <p:nvPr/>
        </p:nvPicPr>
        <p:blipFill>
          <a:blip r:embed="rId4" cstate="print"/>
          <a:srcRect/>
          <a:stretch>
            <a:fillRect/>
          </a:stretch>
        </p:blipFill>
        <p:spPr bwMode="auto">
          <a:xfrm>
            <a:off x="5292080" y="4121696"/>
            <a:ext cx="2736304" cy="2736304"/>
          </a:xfrm>
          <a:prstGeom prst="rect">
            <a:avLst/>
          </a:prstGeom>
          <a:noFill/>
        </p:spPr>
      </p:pic>
      <p:pic>
        <p:nvPicPr>
          <p:cNvPr id="6" name="Picture 6" descr="https://msutoday.msu.edu/_/img/assets/2017/solar-for-billboard.jpg"/>
          <p:cNvPicPr>
            <a:picLocks noChangeAspect="1" noChangeArrowheads="1"/>
          </p:cNvPicPr>
          <p:nvPr/>
        </p:nvPicPr>
        <p:blipFill>
          <a:blip r:embed="rId5" cstate="print"/>
          <a:srcRect/>
          <a:stretch>
            <a:fillRect/>
          </a:stretch>
        </p:blipFill>
        <p:spPr bwMode="auto">
          <a:xfrm>
            <a:off x="323528" y="4265712"/>
            <a:ext cx="4387608" cy="2592288"/>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normAutofit/>
          </a:bodyPr>
          <a:lstStyle/>
          <a:p>
            <a:r>
              <a:rPr lang="en-US" b="1" dirty="0"/>
              <a:t>International Trade</a:t>
            </a:r>
          </a:p>
        </p:txBody>
      </p:sp>
      <p:pic>
        <p:nvPicPr>
          <p:cNvPr id="195588" name="Picture 4" descr="תוצאת תמונה עבור ‪exporter importer globe‬‏"/>
          <p:cNvPicPr>
            <a:picLocks noChangeAspect="1" noChangeArrowheads="1"/>
          </p:cNvPicPr>
          <p:nvPr/>
        </p:nvPicPr>
        <p:blipFill>
          <a:blip r:embed="rId3" cstate="print"/>
          <a:srcRect/>
          <a:stretch>
            <a:fillRect/>
          </a:stretch>
        </p:blipFill>
        <p:spPr bwMode="auto">
          <a:xfrm>
            <a:off x="4130118" y="1556792"/>
            <a:ext cx="5410434" cy="3600400"/>
          </a:xfrm>
          <a:prstGeom prst="rect">
            <a:avLst/>
          </a:prstGeom>
          <a:noFill/>
        </p:spPr>
      </p:pic>
      <p:pic>
        <p:nvPicPr>
          <p:cNvPr id="5" name="Picture 18" descr="תוצאת תמונה עבור ‪mediator‬‏"/>
          <p:cNvPicPr>
            <a:picLocks noChangeAspect="1" noChangeArrowheads="1"/>
          </p:cNvPicPr>
          <p:nvPr/>
        </p:nvPicPr>
        <p:blipFill>
          <a:blip r:embed="rId4" cstate="print"/>
          <a:srcRect/>
          <a:stretch>
            <a:fillRect/>
          </a:stretch>
        </p:blipFill>
        <p:spPr bwMode="auto">
          <a:xfrm>
            <a:off x="0" y="1628800"/>
            <a:ext cx="4320480" cy="3929449"/>
          </a:xfrm>
          <a:prstGeom prst="rect">
            <a:avLst/>
          </a:prstGeom>
          <a:noFill/>
        </p:spPr>
      </p:pic>
      <p:sp>
        <p:nvSpPr>
          <p:cNvPr id="7" name="TextBox 6"/>
          <p:cNvSpPr txBox="1"/>
          <p:nvPr/>
        </p:nvSpPr>
        <p:spPr>
          <a:xfrm>
            <a:off x="611560" y="5877272"/>
            <a:ext cx="3168352" cy="584775"/>
          </a:xfrm>
          <a:prstGeom prst="rect">
            <a:avLst/>
          </a:prstGeom>
          <a:noFill/>
        </p:spPr>
        <p:txBody>
          <a:bodyPr wrap="square" rtlCol="0">
            <a:spAutoFit/>
          </a:bodyPr>
          <a:lstStyle/>
          <a:p>
            <a:pPr algn="ctr"/>
            <a:r>
              <a:rPr lang="en-US" sz="3200" b="1" dirty="0"/>
              <a:t>Agreement</a:t>
            </a:r>
          </a:p>
        </p:txBody>
      </p:sp>
      <p:sp>
        <p:nvSpPr>
          <p:cNvPr id="8" name="TextBox 7"/>
          <p:cNvSpPr txBox="1"/>
          <p:nvPr/>
        </p:nvSpPr>
        <p:spPr>
          <a:xfrm>
            <a:off x="5004048" y="5949280"/>
            <a:ext cx="3168352" cy="584775"/>
          </a:xfrm>
          <a:prstGeom prst="rect">
            <a:avLst/>
          </a:prstGeom>
          <a:noFill/>
        </p:spPr>
        <p:txBody>
          <a:bodyPr wrap="square" rtlCol="0">
            <a:spAutoFit/>
          </a:bodyPr>
          <a:lstStyle/>
          <a:p>
            <a:pPr algn="ctr"/>
            <a:r>
              <a:rPr lang="en-US" sz="3200" b="1" dirty="0"/>
              <a:t>Transportation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lstStyle/>
          <a:p>
            <a:r>
              <a:rPr lang="en-US" b="1" dirty="0"/>
              <a:t>The digital age</a:t>
            </a:r>
          </a:p>
        </p:txBody>
      </p:sp>
      <p:pic>
        <p:nvPicPr>
          <p:cNvPr id="103430" name="Picture 6" descr="תמונה קשורה"/>
          <p:cNvPicPr>
            <a:picLocks noChangeAspect="1" noChangeArrowheads="1"/>
          </p:cNvPicPr>
          <p:nvPr/>
        </p:nvPicPr>
        <p:blipFill>
          <a:blip r:embed="rId3" cstate="print"/>
          <a:srcRect/>
          <a:stretch>
            <a:fillRect/>
          </a:stretch>
        </p:blipFill>
        <p:spPr bwMode="auto">
          <a:xfrm>
            <a:off x="899592" y="1340768"/>
            <a:ext cx="6667500" cy="5000625"/>
          </a:xfrm>
          <a:prstGeom prst="rect">
            <a:avLst/>
          </a:prstGeom>
          <a:noFill/>
        </p:spPr>
      </p:pic>
    </p:spTree>
    <p:extLst>
      <p:ext uri="{BB962C8B-B14F-4D97-AF65-F5344CB8AC3E}">
        <p14:creationId xmlns:p14="http://schemas.microsoft.com/office/powerpoint/2010/main" val="30259228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lstStyle/>
          <a:p>
            <a:r>
              <a:rPr lang="en-US" b="1" dirty="0"/>
              <a:t>LOC </a:t>
            </a:r>
            <a:r>
              <a:rPr lang="en-US" dirty="0"/>
              <a:t>- </a:t>
            </a:r>
            <a:r>
              <a:rPr lang="en-US" b="1" dirty="0"/>
              <a:t>a Letter of Credit</a:t>
            </a:r>
            <a:endParaRPr lang="en-US" dirty="0"/>
          </a:p>
        </p:txBody>
      </p:sp>
      <p:sp>
        <p:nvSpPr>
          <p:cNvPr id="3" name="מציין מיקום תוכן 2"/>
          <p:cNvSpPr>
            <a:spLocks noGrp="1"/>
          </p:cNvSpPr>
          <p:nvPr>
            <p:ph idx="1"/>
          </p:nvPr>
        </p:nvSpPr>
        <p:spPr>
          <a:xfrm>
            <a:off x="323528" y="1196752"/>
            <a:ext cx="8568952" cy="5400600"/>
          </a:xfrm>
        </p:spPr>
        <p:txBody>
          <a:bodyPr>
            <a:normAutofit lnSpcReduction="10000"/>
          </a:bodyPr>
          <a:lstStyle/>
          <a:p>
            <a:pPr>
              <a:lnSpc>
                <a:spcPct val="150000"/>
              </a:lnSpc>
              <a:buNone/>
            </a:pPr>
            <a:r>
              <a:rPr lang="en-US" dirty="0"/>
              <a:t>A payment undertaking </a:t>
            </a:r>
          </a:p>
          <a:p>
            <a:pPr marL="631825" indent="-631825">
              <a:lnSpc>
                <a:spcPct val="150000"/>
              </a:lnSpc>
              <a:buFont typeface="Wingdings" pitchFamily="2" charset="2"/>
              <a:buChar char="q"/>
            </a:pPr>
            <a:r>
              <a:rPr lang="en-US" dirty="0"/>
              <a:t>given by a bank (issuing bank) </a:t>
            </a:r>
          </a:p>
          <a:p>
            <a:pPr marL="631825" indent="-631825">
              <a:lnSpc>
                <a:spcPct val="150000"/>
              </a:lnSpc>
              <a:buFont typeface="Wingdings" pitchFamily="2" charset="2"/>
              <a:buChar char="q"/>
            </a:pPr>
            <a:r>
              <a:rPr lang="en-US" dirty="0"/>
              <a:t>On behalf of a buyer (applicant)</a:t>
            </a:r>
          </a:p>
          <a:p>
            <a:pPr marL="631825" indent="-631825">
              <a:lnSpc>
                <a:spcPct val="150000"/>
              </a:lnSpc>
              <a:buFont typeface="Wingdings" pitchFamily="2" charset="2"/>
              <a:buChar char="q"/>
            </a:pPr>
            <a:r>
              <a:rPr lang="en-US" dirty="0"/>
              <a:t>To pay a seller (beneficiary) </a:t>
            </a:r>
          </a:p>
          <a:p>
            <a:pPr marL="631825" indent="-631825">
              <a:lnSpc>
                <a:spcPct val="150000"/>
              </a:lnSpc>
              <a:buFont typeface="Wingdings" pitchFamily="2" charset="2"/>
              <a:buChar char="q"/>
            </a:pPr>
            <a:r>
              <a:rPr lang="en-US" dirty="0"/>
              <a:t>for a given amount of money</a:t>
            </a:r>
          </a:p>
          <a:p>
            <a:pPr marL="631825" indent="-631825">
              <a:lnSpc>
                <a:spcPct val="150000"/>
              </a:lnSpc>
              <a:buFont typeface="Wingdings" pitchFamily="2" charset="2"/>
              <a:buChar char="q"/>
            </a:pPr>
            <a:r>
              <a:rPr lang="en-US" dirty="0"/>
              <a:t>On presentation of specified documents representing the supply of goods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80" name="Picture 4" descr="תמונה קשורה"/>
          <p:cNvPicPr>
            <a:picLocks noChangeAspect="1" noChangeArrowheads="1"/>
          </p:cNvPicPr>
          <p:nvPr/>
        </p:nvPicPr>
        <p:blipFill>
          <a:blip r:embed="rId3" cstate="print"/>
          <a:srcRect t="15722"/>
          <a:stretch>
            <a:fillRect/>
          </a:stretch>
        </p:blipFill>
        <p:spPr bwMode="auto">
          <a:xfrm>
            <a:off x="611560" y="1196752"/>
            <a:ext cx="7776864" cy="5480788"/>
          </a:xfrm>
          <a:prstGeom prst="rect">
            <a:avLst/>
          </a:prstGeom>
          <a:noFill/>
        </p:spPr>
      </p:pic>
      <p:sp>
        <p:nvSpPr>
          <p:cNvPr id="5" name="כותרת 1"/>
          <p:cNvSpPr>
            <a:spLocks noGrp="1"/>
          </p:cNvSpPr>
          <p:nvPr>
            <p:ph type="title"/>
          </p:nvPr>
        </p:nvSpPr>
        <p:spPr>
          <a:xfrm>
            <a:off x="457200" y="-27384"/>
            <a:ext cx="8229600" cy="1143000"/>
          </a:xfrm>
        </p:spPr>
        <p:txBody>
          <a:bodyPr>
            <a:normAutofit fontScale="90000"/>
          </a:bodyPr>
          <a:lstStyle/>
          <a:p>
            <a:r>
              <a:rPr lang="en-US" b="1" dirty="0"/>
              <a:t>LOC </a:t>
            </a:r>
            <a:r>
              <a:rPr lang="en-US" dirty="0"/>
              <a:t>- </a:t>
            </a:r>
            <a:r>
              <a:rPr lang="en-US" b="1" dirty="0"/>
              <a:t>a Letter of Credit</a:t>
            </a:r>
            <a:br>
              <a:rPr lang="en-US" b="1" dirty="0"/>
            </a:br>
            <a:r>
              <a:rPr lang="en-US" sz="3100" b="1" dirty="0"/>
              <a:t>Transaction Process Flow</a:t>
            </a:r>
            <a:endParaRPr lang="en-US" sz="31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8256"/>
            <a:ext cx="8229600" cy="1143000"/>
          </a:xfrm>
        </p:spPr>
        <p:txBody>
          <a:bodyPr>
            <a:normAutofit fontScale="90000"/>
          </a:bodyPr>
          <a:lstStyle/>
          <a:p>
            <a:r>
              <a:rPr lang="en-US" b="1" dirty="0"/>
              <a:t>BOL –Bill of Landing </a:t>
            </a:r>
            <a:br>
              <a:rPr lang="en-US" b="1" dirty="0"/>
            </a:br>
            <a:r>
              <a:rPr lang="en-US" sz="3100" b="1" dirty="0"/>
              <a:t> Transaction Process Flow</a:t>
            </a:r>
          </a:p>
        </p:txBody>
      </p:sp>
      <p:pic>
        <p:nvPicPr>
          <p:cNvPr id="189442" name="Picture 2" descr="תוצאת תמונה עבור ‪blockchain intermodal transportation interoperable information systems‬‏"/>
          <p:cNvPicPr>
            <a:picLocks noChangeAspect="1" noChangeArrowheads="1"/>
          </p:cNvPicPr>
          <p:nvPr/>
        </p:nvPicPr>
        <p:blipFill>
          <a:blip r:embed="rId3" cstate="print"/>
          <a:srcRect/>
          <a:stretch>
            <a:fillRect/>
          </a:stretch>
        </p:blipFill>
        <p:spPr bwMode="auto">
          <a:xfrm>
            <a:off x="47862" y="1412776"/>
            <a:ext cx="8952496" cy="5445224"/>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AutoShape 2" descr="תוצאת תמונה עבור ‪exchange money ban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AutoShape 2" descr="תוצאת תמונה עבור ‪takes ti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AutoShape 6" descr="תוצאת תמונה עבור ‪takes ti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AutoShape 8" descr="תוצאת תמונה עבור ‪takes ti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AutoShape 14" descr="תוצאת תמונה עבור ‪cost mone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AutoShape 16" descr="תוצאת תמונה עבור ‪cost mone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Picture 18" descr="תוצאת תמונה עבור ‪cost money‬‏"/>
          <p:cNvPicPr>
            <a:picLocks noChangeAspect="1" noChangeArrowheads="1"/>
          </p:cNvPicPr>
          <p:nvPr/>
        </p:nvPicPr>
        <p:blipFill>
          <a:blip r:embed="rId3" cstate="print"/>
          <a:srcRect/>
          <a:stretch>
            <a:fillRect/>
          </a:stretch>
        </p:blipFill>
        <p:spPr bwMode="auto">
          <a:xfrm>
            <a:off x="2987824" y="836712"/>
            <a:ext cx="2857500" cy="2762251"/>
          </a:xfrm>
          <a:prstGeom prst="rect">
            <a:avLst/>
          </a:prstGeom>
          <a:noFill/>
        </p:spPr>
      </p:pic>
      <p:sp>
        <p:nvSpPr>
          <p:cNvPr id="13" name="AutoShape 20" descr="תוצאת תמונה עבור ‪cyber atta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 name="AutoShape 22" descr="תוצאת תמונה עבור ‪cyber atta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AutoShape 24" descr="תוצאת תמונה עבור ‪cyber atta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 name="AutoShape 26" descr="תוצאת תמונה עבור ‪cyber atta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 name="Picture 28" descr="תוצאת תמונה עבור ‪cyber attack‬‏"/>
          <p:cNvPicPr>
            <a:picLocks noChangeAspect="1" noChangeArrowheads="1"/>
          </p:cNvPicPr>
          <p:nvPr/>
        </p:nvPicPr>
        <p:blipFill>
          <a:blip r:embed="rId4" cstate="print"/>
          <a:srcRect/>
          <a:stretch>
            <a:fillRect/>
          </a:stretch>
        </p:blipFill>
        <p:spPr bwMode="auto">
          <a:xfrm>
            <a:off x="299217" y="4077072"/>
            <a:ext cx="4092256" cy="2304256"/>
          </a:xfrm>
          <a:prstGeom prst="rect">
            <a:avLst/>
          </a:prstGeom>
          <a:noFill/>
        </p:spPr>
      </p:pic>
      <p:sp>
        <p:nvSpPr>
          <p:cNvPr id="19" name="AutoShape 32" descr="תוצאת תמונה עבור ‪require special skil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1733" name="Picture 5" descr="תוצאת תמונה עבור מדף קלסרים"/>
          <p:cNvPicPr>
            <a:picLocks noChangeAspect="1" noChangeArrowheads="1"/>
          </p:cNvPicPr>
          <p:nvPr/>
        </p:nvPicPr>
        <p:blipFill>
          <a:blip r:embed="rId5" cstate="print"/>
          <a:srcRect t="14392" b="16057"/>
          <a:stretch>
            <a:fillRect/>
          </a:stretch>
        </p:blipFill>
        <p:spPr bwMode="auto">
          <a:xfrm>
            <a:off x="4932040" y="3933056"/>
            <a:ext cx="3672408" cy="2554198"/>
          </a:xfrm>
          <a:prstGeom prst="rect">
            <a:avLst/>
          </a:prstGeom>
          <a:noFill/>
        </p:spPr>
      </p:pic>
      <p:pic>
        <p:nvPicPr>
          <p:cNvPr id="201735" name="Picture 7" descr="תוצאת תמונה עבור תיאום"/>
          <p:cNvPicPr>
            <a:picLocks noChangeAspect="1" noChangeArrowheads="1"/>
          </p:cNvPicPr>
          <p:nvPr/>
        </p:nvPicPr>
        <p:blipFill>
          <a:blip r:embed="rId6" cstate="print"/>
          <a:srcRect l="29075"/>
          <a:stretch>
            <a:fillRect/>
          </a:stretch>
        </p:blipFill>
        <p:spPr bwMode="auto">
          <a:xfrm>
            <a:off x="5940152" y="908720"/>
            <a:ext cx="2834831" cy="2664296"/>
          </a:xfrm>
          <a:prstGeom prst="rect">
            <a:avLst/>
          </a:prstGeom>
          <a:noFill/>
        </p:spPr>
      </p:pic>
      <p:sp>
        <p:nvSpPr>
          <p:cNvPr id="28" name="כותרת 1"/>
          <p:cNvSpPr>
            <a:spLocks noGrp="1"/>
          </p:cNvSpPr>
          <p:nvPr>
            <p:ph type="title"/>
          </p:nvPr>
        </p:nvSpPr>
        <p:spPr>
          <a:xfrm>
            <a:off x="457200" y="-27384"/>
            <a:ext cx="8229600" cy="1143000"/>
          </a:xfrm>
        </p:spPr>
        <p:txBody>
          <a:bodyPr/>
          <a:lstStyle/>
          <a:p>
            <a:r>
              <a:rPr lang="en-US" b="1" dirty="0"/>
              <a:t>LOC  / BOL</a:t>
            </a:r>
          </a:p>
        </p:txBody>
      </p:sp>
      <p:pic>
        <p:nvPicPr>
          <p:cNvPr id="9" name="Picture 12" descr="תוצאת תמונה עבור ‪takes time‬‏"/>
          <p:cNvPicPr>
            <a:picLocks noChangeAspect="1" noChangeArrowheads="1"/>
          </p:cNvPicPr>
          <p:nvPr/>
        </p:nvPicPr>
        <p:blipFill>
          <a:blip r:embed="rId7" cstate="print"/>
          <a:srcRect/>
          <a:stretch>
            <a:fillRect/>
          </a:stretch>
        </p:blipFill>
        <p:spPr bwMode="auto">
          <a:xfrm>
            <a:off x="0" y="1196752"/>
            <a:ext cx="3258065" cy="2160240"/>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2" descr="תוצאת תמונה עבור ‪interorganizational trust‬‏"/>
          <p:cNvPicPr>
            <a:picLocks noChangeAspect="1" noChangeArrowheads="1"/>
          </p:cNvPicPr>
          <p:nvPr/>
        </p:nvPicPr>
        <p:blipFill>
          <a:blip r:embed="rId3" cstate="print"/>
          <a:srcRect/>
          <a:stretch>
            <a:fillRect/>
          </a:stretch>
        </p:blipFill>
        <p:spPr bwMode="auto">
          <a:xfrm>
            <a:off x="2178546" y="0"/>
            <a:ext cx="6965454" cy="4033523"/>
          </a:xfrm>
          <a:prstGeom prst="rect">
            <a:avLst/>
          </a:prstGeom>
          <a:noFill/>
        </p:spPr>
      </p:pic>
      <p:pic>
        <p:nvPicPr>
          <p:cNvPr id="207876" name="Picture 4" descr="תוצאת תמונה עבור ‪many stakeholders‬‏"/>
          <p:cNvPicPr>
            <a:picLocks noChangeAspect="1" noChangeArrowheads="1"/>
          </p:cNvPicPr>
          <p:nvPr/>
        </p:nvPicPr>
        <p:blipFill>
          <a:blip r:embed="rId4" cstate="print"/>
          <a:srcRect/>
          <a:stretch>
            <a:fillRect/>
          </a:stretch>
        </p:blipFill>
        <p:spPr bwMode="auto">
          <a:xfrm>
            <a:off x="0" y="2769357"/>
            <a:ext cx="4355976" cy="4088643"/>
          </a:xfrm>
          <a:prstGeom prst="rect">
            <a:avLst/>
          </a:prstGeom>
          <a:noFill/>
        </p:spPr>
      </p:pic>
      <p:pic>
        <p:nvPicPr>
          <p:cNvPr id="6" name="Picture 6" descr="תוצאת תמונה עבור ‪oximoron‬‏"/>
          <p:cNvPicPr>
            <a:picLocks noChangeAspect="1" noChangeArrowheads="1"/>
          </p:cNvPicPr>
          <p:nvPr/>
        </p:nvPicPr>
        <p:blipFill>
          <a:blip r:embed="rId5" cstate="print"/>
          <a:srcRect/>
          <a:stretch>
            <a:fillRect/>
          </a:stretch>
        </p:blipFill>
        <p:spPr bwMode="auto">
          <a:xfrm>
            <a:off x="5644076" y="3655940"/>
            <a:ext cx="3499924" cy="320206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69776"/>
            <a:ext cx="8229600" cy="1143000"/>
          </a:xfrm>
        </p:spPr>
        <p:txBody>
          <a:bodyPr>
            <a:normAutofit fontScale="90000"/>
          </a:bodyPr>
          <a:lstStyle/>
          <a:p>
            <a:r>
              <a:rPr lang="en-US" b="1" dirty="0"/>
              <a:t>Blockchain in favor of</a:t>
            </a:r>
            <a:br>
              <a:rPr lang="en-US" b="1" dirty="0"/>
            </a:br>
            <a:r>
              <a:rPr lang="en-US" b="1" dirty="0"/>
              <a:t> Intermodal Transportation</a:t>
            </a:r>
          </a:p>
        </p:txBody>
      </p:sp>
      <p:sp>
        <p:nvSpPr>
          <p:cNvPr id="3" name="מציין מיקום תוכן 2"/>
          <p:cNvSpPr>
            <a:spLocks noGrp="1"/>
          </p:cNvSpPr>
          <p:nvPr>
            <p:ph idx="1"/>
          </p:nvPr>
        </p:nvSpPr>
        <p:spPr>
          <a:xfrm>
            <a:off x="467544" y="2060849"/>
            <a:ext cx="8229600" cy="3888432"/>
          </a:xfrm>
        </p:spPr>
        <p:txBody>
          <a:bodyPr>
            <a:normAutofit/>
          </a:bodyPr>
          <a:lstStyle/>
          <a:p>
            <a:pPr marL="631825" indent="-631825">
              <a:lnSpc>
                <a:spcPct val="150000"/>
              </a:lnSpc>
              <a:buFont typeface="Wingdings" pitchFamily="2" charset="2"/>
              <a:buChar char="q"/>
            </a:pPr>
            <a:r>
              <a:rPr lang="en-US" dirty="0"/>
              <a:t>Current and up to date status</a:t>
            </a:r>
          </a:p>
          <a:p>
            <a:pPr marL="631825" indent="-631825">
              <a:lnSpc>
                <a:spcPct val="150000"/>
              </a:lnSpc>
              <a:buFont typeface="Wingdings" pitchFamily="2" charset="2"/>
              <a:buChar char="q"/>
            </a:pPr>
            <a:r>
              <a:rPr lang="en-US" dirty="0"/>
              <a:t>Route history</a:t>
            </a:r>
          </a:p>
          <a:p>
            <a:pPr marL="631825" indent="-631825">
              <a:lnSpc>
                <a:spcPct val="150000"/>
              </a:lnSpc>
              <a:buFont typeface="Wingdings" pitchFamily="2" charset="2"/>
              <a:buChar char="q"/>
            </a:pPr>
            <a:r>
              <a:rPr lang="en-US" dirty="0"/>
              <a:t>Overall documentation</a:t>
            </a:r>
          </a:p>
          <a:p>
            <a:pPr marL="631825" indent="-631825">
              <a:lnSpc>
                <a:spcPct val="150000"/>
              </a:lnSpc>
              <a:buFont typeface="Wingdings" pitchFamily="2" charset="2"/>
              <a:buChar char="q"/>
            </a:pPr>
            <a:r>
              <a:rPr lang="en-US" dirty="0"/>
              <a:t>Comprehensive picture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11560" y="44624"/>
            <a:ext cx="8229600" cy="1143000"/>
          </a:xfrm>
        </p:spPr>
        <p:txBody>
          <a:bodyPr>
            <a:normAutofit fontScale="90000"/>
          </a:bodyPr>
          <a:lstStyle/>
          <a:p>
            <a:r>
              <a:rPr lang="en-US" b="1" dirty="0"/>
              <a:t>Challenges - Certified by Regulators</a:t>
            </a:r>
          </a:p>
        </p:txBody>
      </p:sp>
      <p:sp>
        <p:nvSpPr>
          <p:cNvPr id="152584" name="AutoShape 8" descr="תוצאת תמונה עבור ‪insura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6914" name="AutoShape 2" descr="תמונה קשורה"/>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1010" name="Picture 2" descr="תוצאת תמונה עבור ‪tax‬‏"/>
          <p:cNvPicPr>
            <a:picLocks noChangeAspect="1" noChangeArrowheads="1"/>
          </p:cNvPicPr>
          <p:nvPr/>
        </p:nvPicPr>
        <p:blipFill>
          <a:blip r:embed="rId3" cstate="print"/>
          <a:srcRect/>
          <a:stretch>
            <a:fillRect/>
          </a:stretch>
        </p:blipFill>
        <p:spPr bwMode="auto">
          <a:xfrm>
            <a:off x="1547664" y="1052736"/>
            <a:ext cx="5709641" cy="4995936"/>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r>
              <a:rPr lang="en-US" b="1" dirty="0"/>
              <a:t>Challenges in Intermodal Transportation Industry</a:t>
            </a:r>
          </a:p>
        </p:txBody>
      </p:sp>
      <p:sp>
        <p:nvSpPr>
          <p:cNvPr id="3" name="מציין מיקום תוכן 2"/>
          <p:cNvSpPr>
            <a:spLocks noGrp="1"/>
          </p:cNvSpPr>
          <p:nvPr>
            <p:ph idx="1"/>
          </p:nvPr>
        </p:nvSpPr>
        <p:spPr/>
        <p:txBody>
          <a:bodyPr/>
          <a:lstStyle/>
          <a:p>
            <a:pPr marL="531813" indent="-531813">
              <a:buFont typeface="Wingdings" pitchFamily="2" charset="2"/>
              <a:buChar char="q"/>
            </a:pPr>
            <a:r>
              <a:rPr lang="en-US" dirty="0"/>
              <a:t>Companies - Open up their data </a:t>
            </a:r>
          </a:p>
          <a:p>
            <a:pPr marL="531813" indent="-531813">
              <a:buFont typeface="Wingdings" pitchFamily="2" charset="2"/>
              <a:buChar char="q"/>
            </a:pPr>
            <a:r>
              <a:rPr lang="en-US" dirty="0"/>
              <a:t>IT </a:t>
            </a:r>
          </a:p>
          <a:p>
            <a:pPr lvl="1"/>
            <a:r>
              <a:rPr lang="en-US" dirty="0"/>
              <a:t>Requires ERP-Blockchain standardization </a:t>
            </a:r>
          </a:p>
          <a:p>
            <a:pPr lvl="1"/>
            <a:r>
              <a:rPr lang="en-US" dirty="0"/>
              <a:t>Requires hardware solution integration to follow freights in real time</a:t>
            </a:r>
          </a:p>
          <a:p>
            <a:pPr lvl="1"/>
            <a:r>
              <a:rPr lang="en-US" dirty="0"/>
              <a:t>Record liability requires trust and security between all participants </a:t>
            </a:r>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27384"/>
            <a:ext cx="8229600" cy="1143000"/>
          </a:xfrm>
          <a:prstGeom prst="rect">
            <a:avLst/>
          </a:prstGeom>
        </p:spPr>
        <p:txBody>
          <a:bodyPr vert="horz" lIns="91440" tIns="45720" rIns="91440" bIns="45720" rtlCol="0"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chemeClr val="tx1"/>
                </a:solidFill>
                <a:effectLst/>
                <a:uLnTx/>
                <a:uFillTx/>
                <a:latin typeface="+mj-lt"/>
                <a:ea typeface="+mj-ea"/>
                <a:cs typeface="+mj-cs"/>
              </a:rPr>
              <a:t>Energy sector</a:t>
            </a:r>
          </a:p>
          <a:p>
            <a:pPr algn="ctr">
              <a:spcBef>
                <a:spcPct val="0"/>
              </a:spcBef>
              <a:defRPr/>
            </a:pPr>
            <a:r>
              <a:rPr lang="en-US" sz="2800" dirty="0"/>
              <a:t> </a:t>
            </a:r>
            <a:r>
              <a:rPr lang="en-US" sz="2800" dirty="0" err="1"/>
              <a:t>SolarCoin</a:t>
            </a:r>
            <a:r>
              <a:rPr lang="en-US" sz="2800" dirty="0"/>
              <a:t> blockchain</a:t>
            </a:r>
          </a:p>
        </p:txBody>
      </p:sp>
      <p:pic>
        <p:nvPicPr>
          <p:cNvPr id="1026" name="Picture 2"/>
          <p:cNvPicPr>
            <a:picLocks noChangeAspect="1" noChangeArrowheads="1"/>
          </p:cNvPicPr>
          <p:nvPr/>
        </p:nvPicPr>
        <p:blipFill>
          <a:blip r:embed="rId3" cstate="print"/>
          <a:srcRect t="7174"/>
          <a:stretch>
            <a:fillRect/>
          </a:stretch>
        </p:blipFill>
        <p:spPr bwMode="auto">
          <a:xfrm>
            <a:off x="0" y="1340768"/>
            <a:ext cx="9142413" cy="5517232"/>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27384"/>
            <a:ext cx="8229600" cy="1143000"/>
          </a:xfrm>
          <a:prstGeom prst="rect">
            <a:avLst/>
          </a:prstGeom>
        </p:spPr>
        <p:txBody>
          <a:bodyPr vert="horz" lIns="91440" tIns="45720" rIns="91440" bIns="45720" rtlCol="0"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chemeClr val="tx1"/>
                </a:solidFill>
                <a:effectLst/>
                <a:uLnTx/>
                <a:uFillTx/>
                <a:latin typeface="+mj-lt"/>
                <a:ea typeface="+mj-ea"/>
                <a:cs typeface="+mj-cs"/>
              </a:rPr>
              <a:t>Energy sector</a:t>
            </a:r>
          </a:p>
          <a:p>
            <a:pPr algn="ctr">
              <a:spcBef>
                <a:spcPct val="0"/>
              </a:spcBef>
              <a:defRPr/>
            </a:pPr>
            <a:r>
              <a:rPr lang="en-US" sz="2800" dirty="0"/>
              <a:t> </a:t>
            </a:r>
            <a:r>
              <a:rPr lang="en-US" sz="2800" dirty="0" err="1"/>
              <a:t>SolarCoin</a:t>
            </a:r>
            <a:r>
              <a:rPr lang="en-US" sz="2800" dirty="0"/>
              <a:t> blockchain</a:t>
            </a:r>
          </a:p>
        </p:txBody>
      </p:sp>
      <p:sp>
        <p:nvSpPr>
          <p:cNvPr id="5" name="מלבן 4"/>
          <p:cNvSpPr/>
          <p:nvPr/>
        </p:nvSpPr>
        <p:spPr>
          <a:xfrm>
            <a:off x="44604" y="1196752"/>
            <a:ext cx="4427984" cy="5262979"/>
          </a:xfrm>
          <a:prstGeom prst="rect">
            <a:avLst/>
          </a:prstGeom>
          <a:ln>
            <a:solidFill>
              <a:schemeClr val="tx1"/>
            </a:solidFill>
          </a:ln>
        </p:spPr>
        <p:txBody>
          <a:bodyPr wrap="square">
            <a:spAutoFit/>
          </a:bodyPr>
          <a:lstStyle/>
          <a:p>
            <a:pPr fontAlgn="base"/>
            <a:r>
              <a:rPr lang="en-US" sz="2400" b="1" u="sng" dirty="0"/>
              <a:t>Energy certification</a:t>
            </a:r>
          </a:p>
          <a:p>
            <a:pPr fontAlgn="base"/>
            <a:endParaRPr lang="en-US" sz="2400" b="1" dirty="0"/>
          </a:p>
          <a:p>
            <a:pPr marL="446088" indent="-446088" fontAlgn="base">
              <a:buFont typeface="Wingdings" pitchFamily="2" charset="2"/>
              <a:buChar char="q"/>
            </a:pPr>
            <a:r>
              <a:rPr lang="en-US" sz="2400" b="1" dirty="0"/>
              <a:t>Verification of renewable electricity and of emission allowances</a:t>
            </a:r>
            <a:r>
              <a:rPr lang="en-US" sz="2400" dirty="0"/>
              <a:t>.</a:t>
            </a:r>
          </a:p>
          <a:p>
            <a:pPr marL="446088" indent="-446088" fontAlgn="base">
              <a:buFont typeface="Wingdings" pitchFamily="2" charset="2"/>
              <a:buChar char="q"/>
            </a:pPr>
            <a:r>
              <a:rPr lang="en-US" sz="2400" b="1" dirty="0"/>
              <a:t>Register</a:t>
            </a:r>
            <a:r>
              <a:rPr lang="en-US" sz="2400" dirty="0"/>
              <a:t> records</a:t>
            </a:r>
            <a:r>
              <a:rPr lang="en-US" sz="2400" b="1" dirty="0"/>
              <a:t> </a:t>
            </a:r>
            <a:r>
              <a:rPr lang="en-US" sz="2400" dirty="0"/>
              <a:t>and</a:t>
            </a:r>
            <a:r>
              <a:rPr lang="en-US" sz="2400" b="1" dirty="0"/>
              <a:t> regulates the ownership and current state of assets</a:t>
            </a:r>
            <a:r>
              <a:rPr lang="en-US" sz="2400" dirty="0"/>
              <a:t> (smart meters, networks, generation facilities)</a:t>
            </a:r>
          </a:p>
          <a:p>
            <a:pPr marL="446088" indent="-446088" fontAlgn="base">
              <a:buFont typeface="Wingdings" pitchFamily="2" charset="2"/>
              <a:buChar char="q"/>
            </a:pPr>
            <a:r>
              <a:rPr lang="en-US" sz="2400" b="1" dirty="0"/>
              <a:t>Share with a wide variety of consumers</a:t>
            </a:r>
            <a:r>
              <a:rPr lang="en-US" sz="2400" dirty="0"/>
              <a:t> without compromising privacy or security</a:t>
            </a:r>
          </a:p>
        </p:txBody>
      </p:sp>
      <p:sp>
        <p:nvSpPr>
          <p:cNvPr id="7" name="מלבן 6"/>
          <p:cNvSpPr/>
          <p:nvPr/>
        </p:nvSpPr>
        <p:spPr>
          <a:xfrm>
            <a:off x="4572000" y="1225689"/>
            <a:ext cx="4464496" cy="5227647"/>
          </a:xfrm>
          <a:prstGeom prst="rect">
            <a:avLst/>
          </a:prstGeom>
          <a:ln>
            <a:solidFill>
              <a:schemeClr val="tx1"/>
            </a:solidFill>
          </a:ln>
        </p:spPr>
        <p:txBody>
          <a:bodyPr wrap="square">
            <a:noAutofit/>
          </a:bodyPr>
          <a:lstStyle/>
          <a:p>
            <a:pPr fontAlgn="base"/>
            <a:r>
              <a:rPr lang="en-US" sz="2400" b="1" u="sng" dirty="0"/>
              <a:t>Energy billing</a:t>
            </a:r>
          </a:p>
          <a:p>
            <a:pPr marL="446088" indent="-446088" fontAlgn="base">
              <a:buFont typeface="Wingdings" pitchFamily="2" charset="2"/>
              <a:buChar char="q"/>
            </a:pPr>
            <a:endParaRPr lang="en-US" sz="2400" b="1" dirty="0"/>
          </a:p>
          <a:p>
            <a:pPr marL="446088" indent="-446088" fontAlgn="base">
              <a:buFont typeface="Wingdings" pitchFamily="2" charset="2"/>
              <a:buChar char="q"/>
            </a:pPr>
            <a:r>
              <a:rPr lang="en-US" sz="2400" b="1" dirty="0"/>
              <a:t>The consumer also becomes the producer </a:t>
            </a:r>
          </a:p>
          <a:p>
            <a:pPr marL="446088" indent="-446088" fontAlgn="base">
              <a:buFont typeface="Wingdings" pitchFamily="2" charset="2"/>
              <a:buChar char="q"/>
            </a:pPr>
            <a:endParaRPr lang="en-US" sz="2400" b="1" dirty="0"/>
          </a:p>
          <a:p>
            <a:pPr marL="446088" indent="-446088" fontAlgn="base">
              <a:buFont typeface="Wingdings" pitchFamily="2" charset="2"/>
              <a:buChar char="q"/>
            </a:pPr>
            <a:r>
              <a:rPr lang="en-US" sz="2400" b="1" dirty="0"/>
              <a:t>The potential trading </a:t>
            </a:r>
            <a:r>
              <a:rPr lang="en-US" sz="2400" dirty="0"/>
              <a:t>and interactions between players becomes very relevant. </a:t>
            </a:r>
          </a:p>
          <a:p>
            <a:pPr marL="446088" indent="-446088" fontAlgn="base">
              <a:buFont typeface="Wingdings" pitchFamily="2" charset="2"/>
              <a:buChar char="q"/>
            </a:pPr>
            <a:endParaRPr lang="en-US" sz="2400" b="1" dirty="0"/>
          </a:p>
          <a:p>
            <a:pPr marL="446088" indent="-446088" fontAlgn="base">
              <a:buFont typeface="Wingdings" pitchFamily="2" charset="2"/>
              <a:buChar char="q"/>
            </a:pPr>
            <a:r>
              <a:rPr lang="en-US" sz="2400" b="1" dirty="0"/>
              <a:t>Sharing economy in energy </a:t>
            </a:r>
          </a:p>
          <a:p>
            <a:pPr fontAlgn="base"/>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0"/>
            <a:ext cx="8229600" cy="1143000"/>
          </a:xfrm>
        </p:spPr>
        <p:txBody>
          <a:bodyPr>
            <a:normAutofit/>
          </a:bodyPr>
          <a:lstStyle/>
          <a:p>
            <a:pPr marL="457200" indent="-457200"/>
            <a:r>
              <a:rPr lang="en-US" b="1" dirty="0"/>
              <a:t>The power of the network</a:t>
            </a:r>
            <a:r>
              <a:rPr lang="he-IL" b="1" dirty="0"/>
              <a:t> </a:t>
            </a:r>
            <a:endParaRPr lang="en-US" b="1" dirty="0"/>
          </a:p>
        </p:txBody>
      </p:sp>
      <p:sp>
        <p:nvSpPr>
          <p:cNvPr id="4" name="TextBox 3"/>
          <p:cNvSpPr txBox="1"/>
          <p:nvPr/>
        </p:nvSpPr>
        <p:spPr>
          <a:xfrm>
            <a:off x="395536" y="4077072"/>
            <a:ext cx="8280920" cy="2554545"/>
          </a:xfrm>
          <a:prstGeom prst="rect">
            <a:avLst/>
          </a:prstGeom>
          <a:noFill/>
        </p:spPr>
        <p:txBody>
          <a:bodyPr wrap="square" rtlCol="0">
            <a:spAutoFit/>
          </a:bodyPr>
          <a:lstStyle/>
          <a:p>
            <a:pPr marL="715963" indent="-715963">
              <a:buFont typeface="Wingdings" pitchFamily="2" charset="2"/>
              <a:buChar char="q"/>
            </a:pPr>
            <a:r>
              <a:rPr lang="en-US" sz="4000" dirty="0"/>
              <a:t>No distance</a:t>
            </a:r>
          </a:p>
          <a:p>
            <a:pPr marL="715963" indent="-715963">
              <a:buFont typeface="Wingdings" pitchFamily="2" charset="2"/>
              <a:buChar char="q"/>
            </a:pPr>
            <a:r>
              <a:rPr lang="en-US" sz="4000" dirty="0"/>
              <a:t>No effort </a:t>
            </a:r>
          </a:p>
          <a:p>
            <a:pPr marL="715963" indent="-715963">
              <a:buFont typeface="Wingdings" pitchFamily="2" charset="2"/>
              <a:buChar char="q"/>
            </a:pPr>
            <a:r>
              <a:rPr lang="en-US" sz="4000" dirty="0"/>
              <a:t>Mutual gain (</a:t>
            </a:r>
            <a:r>
              <a:rPr lang="en-US" sz="4000" dirty="0" err="1"/>
              <a:t>Metklef</a:t>
            </a:r>
            <a:r>
              <a:rPr lang="en-US" sz="4000" dirty="0"/>
              <a:t> rule)</a:t>
            </a:r>
          </a:p>
          <a:p>
            <a:pPr marL="715963" indent="-715963">
              <a:buFont typeface="Wingdings" pitchFamily="2" charset="2"/>
              <a:buChar char="q"/>
            </a:pPr>
            <a:r>
              <a:rPr lang="en-US" sz="4000" dirty="0"/>
              <a:t>Content generated by the users</a:t>
            </a:r>
          </a:p>
        </p:txBody>
      </p:sp>
      <p:pic>
        <p:nvPicPr>
          <p:cNvPr id="185346" name="Picture 2" descr="תוצאת תמונה עבור ‪The winner takes it all‬‏"/>
          <p:cNvPicPr>
            <a:picLocks noChangeAspect="1" noChangeArrowheads="1"/>
          </p:cNvPicPr>
          <p:nvPr/>
        </p:nvPicPr>
        <p:blipFill>
          <a:blip r:embed="rId3" cstate="print"/>
          <a:srcRect t="11135" b="10920"/>
          <a:stretch>
            <a:fillRect/>
          </a:stretch>
        </p:blipFill>
        <p:spPr bwMode="auto">
          <a:xfrm>
            <a:off x="395536" y="1196752"/>
            <a:ext cx="5760640" cy="2520280"/>
          </a:xfrm>
          <a:prstGeom prst="rect">
            <a:avLst/>
          </a:prstGeom>
          <a:noFill/>
        </p:spPr>
      </p:pic>
      <p:pic>
        <p:nvPicPr>
          <p:cNvPr id="185347" name="Picture 3"/>
          <p:cNvPicPr>
            <a:picLocks noChangeAspect="1" noChangeArrowheads="1"/>
          </p:cNvPicPr>
          <p:nvPr/>
        </p:nvPicPr>
        <p:blipFill>
          <a:blip r:embed="rId4" cstate="print"/>
          <a:srcRect l="50857" t="24296" b="13227"/>
          <a:stretch>
            <a:fillRect/>
          </a:stretch>
        </p:blipFill>
        <p:spPr bwMode="auto">
          <a:xfrm>
            <a:off x="6660232" y="1340768"/>
            <a:ext cx="2064229" cy="2160240"/>
          </a:xfrm>
          <a:prstGeom prst="rect">
            <a:avLst/>
          </a:prstGeom>
          <a:noFill/>
          <a:ln w="9525">
            <a:noFill/>
            <a:miter lim="800000"/>
            <a:headEnd/>
            <a:tailEnd/>
          </a:ln>
        </p:spPr>
      </p:pic>
    </p:spTree>
    <p:extLst>
      <p:ext uri="{BB962C8B-B14F-4D97-AF65-F5344CB8AC3E}">
        <p14:creationId xmlns:p14="http://schemas.microsoft.com/office/powerpoint/2010/main" val="902355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chemeClr val="tx1"/>
                </a:solidFill>
                <a:effectLst/>
                <a:uLnTx/>
                <a:uFillTx/>
                <a:latin typeface="+mj-lt"/>
                <a:ea typeface="+mj-ea"/>
                <a:cs typeface="+mj-cs"/>
              </a:rPr>
              <a:t>Identity Management</a:t>
            </a:r>
            <a:endParaRPr kumimoji="0" lang="en-US" alt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p:cNvPicPr>
            <a:picLocks noChangeAspect="1" noChangeArrowheads="1"/>
          </p:cNvPicPr>
          <p:nvPr/>
        </p:nvPicPr>
        <p:blipFill>
          <a:blip r:embed="rId3" cstate="print"/>
          <a:srcRect/>
          <a:stretch>
            <a:fillRect/>
          </a:stretch>
        </p:blipFill>
        <p:spPr bwMode="auto">
          <a:xfrm>
            <a:off x="1043608" y="1556792"/>
            <a:ext cx="7746057" cy="405241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chemeClr val="tx1"/>
                </a:solidFill>
                <a:effectLst/>
                <a:uLnTx/>
                <a:uFillTx/>
                <a:latin typeface="+mj-lt"/>
                <a:ea typeface="+mj-ea"/>
                <a:cs typeface="+mj-cs"/>
              </a:rPr>
              <a:t>Identity Management</a:t>
            </a:r>
            <a:endParaRPr kumimoji="0" lang="en-US" alt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3074" name="AutoShape 2" descr="תוצאת תמונה עבור ‪ESTONIA DIGITAL IDENTIT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3" cstate="print"/>
          <a:srcRect/>
          <a:stretch>
            <a:fillRect/>
          </a:stretch>
        </p:blipFill>
        <p:spPr bwMode="auto">
          <a:xfrm>
            <a:off x="1043608" y="980728"/>
            <a:ext cx="7368407" cy="5526122"/>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a:xfrm>
            <a:off x="457200" y="-27384"/>
            <a:ext cx="8229600" cy="1143000"/>
          </a:xfrm>
        </p:spPr>
        <p:txBody>
          <a:bodyPr/>
          <a:lstStyle/>
          <a:p>
            <a:r>
              <a:rPr lang="en-US" altLang="en-US" b="1" dirty="0"/>
              <a:t>Identity Management</a:t>
            </a:r>
            <a:endParaRPr lang="en-US" altLang="en-US" sz="2800" b="1" dirty="0"/>
          </a:p>
        </p:txBody>
      </p:sp>
      <p:pic>
        <p:nvPicPr>
          <p:cNvPr id="56325" name="Picture 2" descr="Related image"/>
          <p:cNvPicPr>
            <a:picLocks noChangeAspect="1" noChangeArrowheads="1"/>
          </p:cNvPicPr>
          <p:nvPr/>
        </p:nvPicPr>
        <p:blipFill>
          <a:blip r:embed="rId3" cstate="print"/>
          <a:srcRect/>
          <a:stretch>
            <a:fillRect/>
          </a:stretch>
        </p:blipFill>
        <p:spPr bwMode="auto">
          <a:xfrm>
            <a:off x="539552" y="1340630"/>
            <a:ext cx="7571184" cy="551737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idx="1"/>
          </p:nvPr>
        </p:nvSpPr>
        <p:spPr>
          <a:xfrm>
            <a:off x="0" y="1340768"/>
            <a:ext cx="8568952" cy="3960440"/>
          </a:xfrm>
        </p:spPr>
        <p:txBody>
          <a:bodyPr>
            <a:normAutofit/>
          </a:bodyPr>
          <a:lstStyle/>
          <a:p>
            <a:pPr marL="622300" indent="-461963">
              <a:buFont typeface="Wingdings" pitchFamily="2" charset="2"/>
              <a:buChar char="q"/>
              <a:defRPr/>
            </a:pPr>
            <a:r>
              <a:rPr lang="en-US" dirty="0"/>
              <a:t>Creating an identity on blockchain can </a:t>
            </a:r>
            <a:r>
              <a:rPr lang="en-US" b="1" dirty="0"/>
              <a:t>give individuals greater control over </a:t>
            </a:r>
            <a:r>
              <a:rPr lang="en-US" dirty="0"/>
              <a:t>who has their personal information and how they access it</a:t>
            </a:r>
          </a:p>
          <a:p>
            <a:pPr marL="622300" indent="-461963">
              <a:buFont typeface="Wingdings" pitchFamily="2" charset="2"/>
              <a:buChar char="q"/>
              <a:defRPr/>
            </a:pPr>
            <a:endParaRPr lang="en-US" sz="1100" dirty="0"/>
          </a:p>
          <a:p>
            <a:pPr marL="622300" indent="-461963">
              <a:buFont typeface="Wingdings" pitchFamily="2" charset="2"/>
              <a:buChar char="q"/>
              <a:defRPr/>
            </a:pPr>
            <a:endParaRPr lang="en-US" sz="1100" dirty="0"/>
          </a:p>
          <a:p>
            <a:pPr marL="622300" indent="-461963">
              <a:buFont typeface="Wingdings" pitchFamily="2" charset="2"/>
              <a:buChar char="q"/>
              <a:defRPr/>
            </a:pPr>
            <a:r>
              <a:rPr lang="en-US" altLang="en-US" dirty="0"/>
              <a:t>Digital ID’s can </a:t>
            </a:r>
            <a:r>
              <a:rPr lang="en-US" altLang="en-US" b="1" dirty="0"/>
              <a:t>provide digital watermarks </a:t>
            </a:r>
            <a:r>
              <a:rPr lang="en-US" altLang="en-US" dirty="0"/>
              <a:t>that can be assigned to every online transaction of any asset</a:t>
            </a:r>
          </a:p>
          <a:p>
            <a:pPr indent="-182563">
              <a:buFont typeface="Wingdings" pitchFamily="2" charset="2"/>
              <a:buChar char="q"/>
              <a:defRPr/>
            </a:pPr>
            <a:endParaRPr lang="en-US" altLang="en-US" sz="2400" dirty="0"/>
          </a:p>
        </p:txBody>
      </p:sp>
      <p:sp>
        <p:nvSpPr>
          <p:cNvPr id="5" name="Title 2"/>
          <p:cNvSpPr txBox="1">
            <a:spLocks/>
          </p:cNvSpPr>
          <p:nvPr/>
        </p:nvSpPr>
        <p:spPr>
          <a:xfrm>
            <a:off x="457200" y="-2738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400" b="1" i="0" u="none" strike="noStrike" kern="1200" cap="none" spc="0" normalizeH="0" baseline="0" noProof="0" dirty="0">
                <a:ln>
                  <a:noFill/>
                </a:ln>
                <a:solidFill>
                  <a:schemeClr val="tx1"/>
                </a:solidFill>
                <a:effectLst/>
                <a:uLnTx/>
                <a:uFillTx/>
                <a:latin typeface="+mj-lt"/>
                <a:ea typeface="+mj-ea"/>
                <a:cs typeface="+mj-cs"/>
              </a:rPr>
              <a:t>Identity Management</a:t>
            </a:r>
            <a:endParaRPr kumimoji="0" lang="en-US" altLang="en-US" sz="2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lstStyle/>
          <a:p>
            <a:r>
              <a:rPr lang="en-US" b="1" dirty="0"/>
              <a:t>DAO Organizations</a:t>
            </a:r>
          </a:p>
        </p:txBody>
      </p:sp>
      <p:pic>
        <p:nvPicPr>
          <p:cNvPr id="123906" name="Picture 2" descr="תוצאת תמונה עבור ‪DAO organization without CEOs‬‏"/>
          <p:cNvPicPr>
            <a:picLocks noChangeAspect="1" noChangeArrowheads="1"/>
          </p:cNvPicPr>
          <p:nvPr/>
        </p:nvPicPr>
        <p:blipFill>
          <a:blip r:embed="rId3" cstate="print"/>
          <a:srcRect b="37761"/>
          <a:stretch>
            <a:fillRect/>
          </a:stretch>
        </p:blipFill>
        <p:spPr bwMode="auto">
          <a:xfrm>
            <a:off x="1115616" y="1052736"/>
            <a:ext cx="6624736" cy="5040560"/>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lstStyle/>
          <a:p>
            <a:r>
              <a:rPr lang="en-US" b="1" dirty="0"/>
              <a:t>DAO Organizations</a:t>
            </a:r>
          </a:p>
        </p:txBody>
      </p:sp>
      <p:pic>
        <p:nvPicPr>
          <p:cNvPr id="123906" name="Picture 2" descr="תוצאת תמונה עבור ‪DAO organization without CEOs‬‏"/>
          <p:cNvPicPr>
            <a:picLocks noChangeAspect="1" noChangeArrowheads="1"/>
          </p:cNvPicPr>
          <p:nvPr/>
        </p:nvPicPr>
        <p:blipFill>
          <a:blip r:embed="rId3" cstate="print"/>
          <a:srcRect b="87552"/>
          <a:stretch>
            <a:fillRect/>
          </a:stretch>
        </p:blipFill>
        <p:spPr bwMode="auto">
          <a:xfrm>
            <a:off x="1043608" y="1484784"/>
            <a:ext cx="6624736" cy="1008112"/>
          </a:xfrm>
          <a:prstGeom prst="rect">
            <a:avLst/>
          </a:prstGeom>
          <a:noFill/>
        </p:spPr>
      </p:pic>
      <p:pic>
        <p:nvPicPr>
          <p:cNvPr id="4" name="Picture 2" descr="תוצאת תמונה עבור ‪DAO organization without CEOs‬‏"/>
          <p:cNvPicPr>
            <a:picLocks noChangeAspect="1" noChangeArrowheads="1"/>
          </p:cNvPicPr>
          <p:nvPr/>
        </p:nvPicPr>
        <p:blipFill>
          <a:blip r:embed="rId3" cstate="print"/>
          <a:srcRect t="61012" b="10536"/>
          <a:stretch>
            <a:fillRect/>
          </a:stretch>
        </p:blipFill>
        <p:spPr bwMode="auto">
          <a:xfrm>
            <a:off x="1043608" y="2492896"/>
            <a:ext cx="6624736" cy="2304256"/>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אליפסה 7"/>
          <p:cNvSpPr/>
          <p:nvPr/>
        </p:nvSpPr>
        <p:spPr>
          <a:xfrm>
            <a:off x="899592" y="2420888"/>
            <a:ext cx="2304256" cy="4221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p:cNvSpPr>
            <a:spLocks noGrp="1"/>
          </p:cNvSpPr>
          <p:nvPr>
            <p:ph type="title"/>
          </p:nvPr>
        </p:nvSpPr>
        <p:spPr>
          <a:xfrm>
            <a:off x="457200" y="-27384"/>
            <a:ext cx="8229600" cy="1143000"/>
          </a:xfrm>
        </p:spPr>
        <p:txBody>
          <a:bodyPr/>
          <a:lstStyle/>
          <a:p>
            <a:r>
              <a:rPr lang="en-US" b="1" dirty="0"/>
              <a:t>Challenges – DAO</a:t>
            </a:r>
          </a:p>
        </p:txBody>
      </p:sp>
      <p:sp>
        <p:nvSpPr>
          <p:cNvPr id="152584" name="AutoShape 8" descr="תוצאת תמונה עבור ‪insura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6914" name="AutoShape 2" descr="תמונה קשורה"/>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3058" name="Picture 2" descr="תוצאת תמונה עבור ‪distributed autonomous organization‬‏"/>
          <p:cNvPicPr>
            <a:picLocks noChangeAspect="1" noChangeArrowheads="1"/>
          </p:cNvPicPr>
          <p:nvPr/>
        </p:nvPicPr>
        <p:blipFill>
          <a:blip r:embed="rId3" cstate="print"/>
          <a:srcRect/>
          <a:stretch>
            <a:fillRect/>
          </a:stretch>
        </p:blipFill>
        <p:spPr bwMode="auto">
          <a:xfrm>
            <a:off x="1403648" y="1052736"/>
            <a:ext cx="5791200" cy="5000625"/>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84"/>
            <a:ext cx="8229600" cy="1143000"/>
          </a:xfrm>
        </p:spPr>
        <p:txBody>
          <a:bodyPr>
            <a:normAutofit fontScale="90000"/>
          </a:bodyPr>
          <a:lstStyle/>
          <a:p>
            <a:r>
              <a:rPr lang="en-US" b="1" dirty="0"/>
              <a:t>Smart contracts</a:t>
            </a:r>
            <a:br>
              <a:rPr lang="en-US" b="1" dirty="0"/>
            </a:br>
            <a:r>
              <a:rPr lang="en-US" sz="3100" b="1" dirty="0"/>
              <a:t>Simple to complex</a:t>
            </a:r>
          </a:p>
        </p:txBody>
      </p:sp>
      <p:pic>
        <p:nvPicPr>
          <p:cNvPr id="191490" name="Picture 2" descr="תמונה קשורה"/>
          <p:cNvPicPr>
            <a:picLocks noChangeAspect="1" noChangeArrowheads="1"/>
          </p:cNvPicPr>
          <p:nvPr/>
        </p:nvPicPr>
        <p:blipFill>
          <a:blip r:embed="rId3" cstate="print"/>
          <a:srcRect t="9366" b="7676"/>
          <a:stretch>
            <a:fillRect/>
          </a:stretch>
        </p:blipFill>
        <p:spPr bwMode="auto">
          <a:xfrm>
            <a:off x="-492442" y="1340768"/>
            <a:ext cx="9865096" cy="5517232"/>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7" name="Picture 5" descr="תוצאת תמונה עבור ‪hyperledger org‬‏"/>
          <p:cNvPicPr>
            <a:picLocks noChangeAspect="1" noChangeArrowheads="1"/>
          </p:cNvPicPr>
          <p:nvPr/>
        </p:nvPicPr>
        <p:blipFill>
          <a:blip r:embed="rId3" cstate="print"/>
          <a:srcRect l="1350" t="24000" r="1451" b="30401"/>
          <a:stretch>
            <a:fillRect/>
          </a:stretch>
        </p:blipFill>
        <p:spPr bwMode="auto">
          <a:xfrm>
            <a:off x="0" y="1340768"/>
            <a:ext cx="5184576" cy="1368152"/>
          </a:xfrm>
          <a:prstGeom prst="rect">
            <a:avLst/>
          </a:prstGeom>
          <a:noFill/>
          <a:ln>
            <a:solidFill>
              <a:schemeClr val="tx1"/>
            </a:solidFill>
          </a:ln>
        </p:spPr>
      </p:pic>
      <p:sp>
        <p:nvSpPr>
          <p:cNvPr id="2" name="כותרת 1"/>
          <p:cNvSpPr>
            <a:spLocks noGrp="1"/>
          </p:cNvSpPr>
          <p:nvPr>
            <p:ph type="title"/>
          </p:nvPr>
        </p:nvSpPr>
        <p:spPr>
          <a:xfrm>
            <a:off x="457200" y="-27384"/>
            <a:ext cx="8229600" cy="1143000"/>
          </a:xfrm>
        </p:spPr>
        <p:txBody>
          <a:bodyPr>
            <a:normAutofit/>
          </a:bodyPr>
          <a:lstStyle/>
          <a:p>
            <a:pPr fontAlgn="base"/>
            <a:r>
              <a:rPr lang="en-US" b="1" dirty="0"/>
              <a:t>Community</a:t>
            </a:r>
          </a:p>
        </p:txBody>
      </p:sp>
      <p:sp>
        <p:nvSpPr>
          <p:cNvPr id="233479" name="AutoShape 7" descr="תוצאת תמונה עבור ‪ethereum allia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33480" name="Picture 8"/>
          <p:cNvPicPr>
            <a:picLocks noChangeAspect="1" noChangeArrowheads="1"/>
          </p:cNvPicPr>
          <p:nvPr/>
        </p:nvPicPr>
        <p:blipFill>
          <a:blip r:embed="rId4" cstate="print"/>
          <a:srcRect l="24250" t="20000" r="25351" b="20001"/>
          <a:stretch>
            <a:fillRect/>
          </a:stretch>
        </p:blipFill>
        <p:spPr bwMode="auto">
          <a:xfrm>
            <a:off x="5436096" y="1124744"/>
            <a:ext cx="3707904" cy="2317440"/>
          </a:xfrm>
          <a:prstGeom prst="rect">
            <a:avLst/>
          </a:prstGeom>
          <a:noFill/>
          <a:ln w="9525">
            <a:noFill/>
            <a:miter lim="800000"/>
            <a:headEnd/>
            <a:tailEnd/>
          </a:ln>
        </p:spPr>
      </p:pic>
      <p:pic>
        <p:nvPicPr>
          <p:cNvPr id="233475" name="Picture 3"/>
          <p:cNvPicPr>
            <a:picLocks noChangeAspect="1" noChangeArrowheads="1"/>
          </p:cNvPicPr>
          <p:nvPr/>
        </p:nvPicPr>
        <p:blipFill>
          <a:blip r:embed="rId5" cstate="print"/>
          <a:srcRect l="3593" t="30515" r="22247" b="17688"/>
          <a:stretch>
            <a:fillRect/>
          </a:stretch>
        </p:blipFill>
        <p:spPr bwMode="auto">
          <a:xfrm>
            <a:off x="-396552" y="3068960"/>
            <a:ext cx="9649072" cy="378904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a:xfrm>
            <a:off x="0" y="1529408"/>
            <a:ext cx="8964488" cy="5139952"/>
          </a:xfrm>
        </p:spPr>
        <p:txBody>
          <a:bodyPr>
            <a:normAutofit lnSpcReduction="10000"/>
          </a:bodyPr>
          <a:lstStyle/>
          <a:p>
            <a:pPr marL="347472">
              <a:spcBef>
                <a:spcPts val="700"/>
              </a:spcBef>
              <a:buFont typeface="Wingdings" pitchFamily="2" charset="2"/>
              <a:buChar char="q"/>
              <a:defRPr/>
            </a:pPr>
            <a:r>
              <a:rPr lang="en-US" altLang="en-US" sz="2200" dirty="0"/>
              <a:t>Hyperledger is an </a:t>
            </a:r>
            <a:r>
              <a:rPr lang="en-US" altLang="en-US" sz="2200" b="1" dirty="0"/>
              <a:t>open source collaborative effort </a:t>
            </a:r>
            <a:r>
              <a:rPr lang="en-US" altLang="en-US" sz="2200" dirty="0"/>
              <a:t>created to advance  blockchain </a:t>
            </a:r>
            <a:r>
              <a:rPr lang="en-US" altLang="en-US" sz="2200" dirty="0" err="1"/>
              <a:t>technologie</a:t>
            </a:r>
            <a:r>
              <a:rPr lang="en-US" altLang="en-US" sz="2200" dirty="0"/>
              <a:t>.</a:t>
            </a:r>
          </a:p>
          <a:p>
            <a:pPr marL="347472">
              <a:spcBef>
                <a:spcPts val="700"/>
              </a:spcBef>
              <a:buFont typeface="Wingdings" pitchFamily="2" charset="2"/>
              <a:buChar char="q"/>
              <a:defRPr/>
            </a:pPr>
            <a:r>
              <a:rPr lang="en-US" sz="2200" dirty="0"/>
              <a:t>Hyperledger addresses important </a:t>
            </a:r>
            <a:r>
              <a:rPr lang="en-US" sz="2200" b="1" dirty="0"/>
              <a:t>features for a cross-industry open standard </a:t>
            </a:r>
            <a:r>
              <a:rPr lang="en-US" sz="2200" dirty="0"/>
              <a:t>for distributed ledgers.  </a:t>
            </a:r>
          </a:p>
          <a:p>
            <a:pPr marL="347472">
              <a:spcBef>
                <a:spcPts val="700"/>
              </a:spcBef>
              <a:buFont typeface="Wingdings" pitchFamily="2" charset="2"/>
              <a:buChar char="q"/>
              <a:defRPr/>
            </a:pPr>
            <a:r>
              <a:rPr lang="en-US" altLang="en-US" sz="2200" b="1" dirty="0"/>
              <a:t>It is a global collaboration</a:t>
            </a:r>
            <a:r>
              <a:rPr lang="en-US" altLang="en-US" sz="2200" dirty="0"/>
              <a:t>, hosted by The Linux Foundation, including leaders in </a:t>
            </a:r>
          </a:p>
          <a:p>
            <a:pPr marL="747522" lvl="1">
              <a:spcBef>
                <a:spcPts val="700"/>
              </a:spcBef>
              <a:buFont typeface="Wingdings" pitchFamily="2" charset="2"/>
              <a:buChar char="q"/>
              <a:defRPr/>
            </a:pPr>
            <a:r>
              <a:rPr lang="en-US" altLang="en-US" sz="2400" dirty="0"/>
              <a:t>Finance</a:t>
            </a:r>
          </a:p>
          <a:p>
            <a:pPr marL="747522" lvl="1">
              <a:spcBef>
                <a:spcPts val="700"/>
              </a:spcBef>
              <a:buFont typeface="Wingdings" pitchFamily="2" charset="2"/>
              <a:buChar char="q"/>
              <a:defRPr/>
            </a:pPr>
            <a:r>
              <a:rPr lang="en-US" altLang="en-US" sz="2400" dirty="0"/>
              <a:t>Banking</a:t>
            </a:r>
          </a:p>
          <a:p>
            <a:pPr marL="747522" lvl="1">
              <a:spcBef>
                <a:spcPts val="700"/>
              </a:spcBef>
              <a:buFont typeface="Wingdings" pitchFamily="2" charset="2"/>
              <a:buChar char="q"/>
              <a:defRPr/>
            </a:pPr>
            <a:r>
              <a:rPr lang="en-US" altLang="en-US" sz="2400" dirty="0" err="1"/>
              <a:t>IoT</a:t>
            </a:r>
            <a:endParaRPr lang="en-US" altLang="en-US" sz="2400" dirty="0"/>
          </a:p>
          <a:p>
            <a:pPr marL="747522" lvl="1">
              <a:spcBef>
                <a:spcPts val="700"/>
              </a:spcBef>
              <a:buFont typeface="Wingdings" pitchFamily="2" charset="2"/>
              <a:buChar char="q"/>
              <a:defRPr/>
            </a:pPr>
            <a:r>
              <a:rPr lang="en-US" altLang="en-US" sz="2400" dirty="0"/>
              <a:t>supply chain</a:t>
            </a:r>
          </a:p>
          <a:p>
            <a:pPr marL="747522" lvl="1">
              <a:spcBef>
                <a:spcPts val="700"/>
              </a:spcBef>
              <a:buFont typeface="Wingdings" pitchFamily="2" charset="2"/>
              <a:buChar char="q"/>
              <a:defRPr/>
            </a:pPr>
            <a:r>
              <a:rPr lang="en-US" altLang="en-US" sz="2400" dirty="0"/>
              <a:t>Manufacturing</a:t>
            </a:r>
          </a:p>
          <a:p>
            <a:pPr marL="747522" lvl="1">
              <a:spcBef>
                <a:spcPts val="700"/>
              </a:spcBef>
              <a:buFont typeface="Wingdings" pitchFamily="2" charset="2"/>
              <a:buChar char="q"/>
              <a:defRPr/>
            </a:pPr>
            <a:r>
              <a:rPr lang="en-US" altLang="en-US" sz="2400" dirty="0"/>
              <a:t>technology.</a:t>
            </a:r>
          </a:p>
          <a:p>
            <a:pPr marL="347472">
              <a:spcBef>
                <a:spcPts val="700"/>
              </a:spcBef>
              <a:buFont typeface="Wingdings" pitchFamily="2" charset="2"/>
              <a:buChar char="q"/>
              <a:defRPr/>
            </a:pPr>
            <a:r>
              <a:rPr lang="en-US" altLang="en-US" sz="2200" b="1" dirty="0"/>
              <a:t>Business Blockchain Frameworks are hosted with Hyperledger.</a:t>
            </a:r>
          </a:p>
        </p:txBody>
      </p:sp>
      <p:sp>
        <p:nvSpPr>
          <p:cNvPr id="41988" name="Title 2"/>
          <p:cNvSpPr>
            <a:spLocks noGrp="1"/>
          </p:cNvSpPr>
          <p:nvPr>
            <p:ph type="title"/>
          </p:nvPr>
        </p:nvSpPr>
        <p:spPr>
          <a:xfrm>
            <a:off x="457200" y="201613"/>
            <a:ext cx="8229600" cy="1143000"/>
          </a:xfrm>
        </p:spPr>
        <p:txBody>
          <a:bodyPr/>
          <a:lstStyle/>
          <a:p>
            <a:r>
              <a:rPr lang="en-US" altLang="en-US" dirty="0"/>
              <a:t>Hyperledger</a:t>
            </a:r>
          </a:p>
        </p:txBody>
      </p:sp>
    </p:spTree>
  </p:cSld>
  <p:clrMapOvr>
    <a:masterClrMapping/>
  </p:clrMapOvr>
  <p:transition/>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12190</TotalTime>
  <Words>3339</Words>
  <Application>Microsoft Office PowerPoint</Application>
  <PresentationFormat>‫הצגה על המסך (4:3)</PresentationFormat>
  <Paragraphs>740</Paragraphs>
  <Slides>108</Slides>
  <Notes>90</Notes>
  <HiddenSlides>4</HiddenSlides>
  <MMClips>2</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108</vt:i4>
      </vt:variant>
    </vt:vector>
  </HeadingPairs>
  <TitlesOfParts>
    <vt:vector size="116" baseType="lpstr">
      <vt:lpstr>Arial</vt:lpstr>
      <vt:lpstr>Calibri</vt:lpstr>
      <vt:lpstr>medium-content-serif-font</vt:lpstr>
      <vt:lpstr>Symbol</vt:lpstr>
      <vt:lpstr>Times New Roman</vt:lpstr>
      <vt:lpstr>Verdana</vt:lpstr>
      <vt:lpstr>Wingdings</vt:lpstr>
      <vt:lpstr>ערכת נושא Office</vt:lpstr>
      <vt:lpstr>Use cases and challenges Dr. Levi Shaul</vt:lpstr>
      <vt:lpstr>Blockchain ???  WTF ??? </vt:lpstr>
      <vt:lpstr>Why Blockchain ? </vt:lpstr>
      <vt:lpstr>The Digital Age E-Commerce</vt:lpstr>
      <vt:lpstr>The Digital Age E-Commerce</vt:lpstr>
      <vt:lpstr>The Digital Age Content Management</vt:lpstr>
      <vt:lpstr>The Digital Age Search Engines</vt:lpstr>
      <vt:lpstr>The digital age</vt:lpstr>
      <vt:lpstr>The power of the network </vt:lpstr>
      <vt:lpstr>Sharing Economy</vt:lpstr>
      <vt:lpstr>Sharing Economy</vt:lpstr>
      <vt:lpstr>Sharing Economy</vt:lpstr>
      <vt:lpstr>Main Flaws Today</vt:lpstr>
      <vt:lpstr>Main Flaws Today</vt:lpstr>
      <vt:lpstr>Distributing the Power</vt:lpstr>
      <vt:lpstr>Benefits</vt:lpstr>
      <vt:lpstr>מצגת של PowerPoint‏</vt:lpstr>
      <vt:lpstr>מצגת של PowerPoint‏</vt:lpstr>
      <vt:lpstr>מצגת של PowerPoint‏</vt:lpstr>
      <vt:lpstr>מצגת של PowerPoint‏</vt:lpstr>
      <vt:lpstr>מצגת של PowerPoint‏</vt:lpstr>
      <vt:lpstr>Cryptography (Secret writing in Greek)</vt:lpstr>
      <vt:lpstr>Cryptography (Secret writing in Greek)</vt:lpstr>
      <vt:lpstr>Cryptography (Secret writing in Greek)</vt:lpstr>
      <vt:lpstr>Nonces, hash functions, and mining</vt:lpstr>
      <vt:lpstr>Hash function results for different inputs</vt:lpstr>
      <vt:lpstr>Mining – Proof of work (just like resources to mine gold or diamond)</vt:lpstr>
      <vt:lpstr>Blockchain P2P Architecture Shared Ledger</vt:lpstr>
      <vt:lpstr>מצגת של PowerPoint‏</vt:lpstr>
      <vt:lpstr>מצגת של PowerPoint‏</vt:lpstr>
      <vt:lpstr>מצגת של PowerPoint‏</vt:lpstr>
      <vt:lpstr>מצגת של PowerPoint‏</vt:lpstr>
      <vt:lpstr>Cryptography (Secret writing in Greek)</vt:lpstr>
      <vt:lpstr>מצגת של PowerPoint‏</vt:lpstr>
      <vt:lpstr>מצגת של PowerPoint‏</vt:lpstr>
      <vt:lpstr>מצגת של PowerPoint‏</vt:lpstr>
      <vt:lpstr>מצגת של PowerPoint‏</vt:lpstr>
      <vt:lpstr>מצגת של PowerPoint‏</vt:lpstr>
      <vt:lpstr>SUMMARY</vt:lpstr>
      <vt:lpstr>What have we learned so far ? No Trust  </vt:lpstr>
      <vt:lpstr>Main Flaws Today</vt:lpstr>
      <vt:lpstr>Blockchain Generations</vt:lpstr>
      <vt:lpstr>Smart Money</vt:lpstr>
      <vt:lpstr>Regulations</vt:lpstr>
      <vt:lpstr>Pressures</vt:lpstr>
      <vt:lpstr>Cross-Industry Adoption Sectors leading the way in blockchain implementation</vt:lpstr>
      <vt:lpstr>AltCoins</vt:lpstr>
      <vt:lpstr>מצגת של PowerPoint‏</vt:lpstr>
      <vt:lpstr>Private Blockchain</vt:lpstr>
      <vt:lpstr>Challenges - Privacy</vt:lpstr>
      <vt:lpstr>מצגת של PowerPoint‏</vt:lpstr>
      <vt:lpstr>Challenges</vt:lpstr>
      <vt:lpstr>Blockchain Generations</vt:lpstr>
      <vt:lpstr>Smart Contract</vt:lpstr>
      <vt:lpstr> Smart Contract more than merely monetary value</vt:lpstr>
      <vt:lpstr>Smart Contract</vt:lpstr>
      <vt:lpstr>Parental Authority</vt:lpstr>
      <vt:lpstr>Parental Authority</vt:lpstr>
      <vt:lpstr>Old Idea</vt:lpstr>
      <vt:lpstr>Parental Authority</vt:lpstr>
      <vt:lpstr>Value systems of users</vt:lpstr>
      <vt:lpstr>Different Perspectives</vt:lpstr>
      <vt:lpstr>Late Adopters</vt:lpstr>
      <vt:lpstr>Blockchain Generations</vt:lpstr>
      <vt:lpstr>Retirement</vt:lpstr>
      <vt:lpstr>Autonomous Pension Funds  on Blockchain</vt:lpstr>
      <vt:lpstr>מצגת של PowerPoint‏</vt:lpstr>
      <vt:lpstr>מצגת של PowerPoint‏</vt:lpstr>
      <vt:lpstr>Autonomous Pension Funds  on Blockchain</vt:lpstr>
      <vt:lpstr>מצגת של PowerPoint‏</vt:lpstr>
      <vt:lpstr>Autonomous Pension Funds  on Blockchain</vt:lpstr>
      <vt:lpstr>Challenges – Damage Assessment</vt:lpstr>
      <vt:lpstr>Challenges – Long Term Obligation</vt:lpstr>
      <vt:lpstr>Challenges - Certified by Regulators</vt:lpstr>
      <vt:lpstr>Accounting Industry</vt:lpstr>
      <vt:lpstr>Intermodal Transportation</vt:lpstr>
      <vt:lpstr>Intermodal Transportation</vt:lpstr>
      <vt:lpstr>Very Complex Industry</vt:lpstr>
      <vt:lpstr>International Trade</vt:lpstr>
      <vt:lpstr>LOC - a Letter of Credit</vt:lpstr>
      <vt:lpstr>LOC - a Letter of Credit Transaction Process Flow</vt:lpstr>
      <vt:lpstr>BOL –Bill of Landing   Transaction Process Flow</vt:lpstr>
      <vt:lpstr>LOC  / BOL</vt:lpstr>
      <vt:lpstr>מצגת של PowerPoint‏</vt:lpstr>
      <vt:lpstr>Blockchain in favor of  Intermodal Transportation</vt:lpstr>
      <vt:lpstr>Challenges - Certified by Regulators</vt:lpstr>
      <vt:lpstr>Challenges in Intermodal Transportation Industry</vt:lpstr>
      <vt:lpstr>מצגת של PowerPoint‏</vt:lpstr>
      <vt:lpstr>מצגת של PowerPoint‏</vt:lpstr>
      <vt:lpstr>מצגת של PowerPoint‏</vt:lpstr>
      <vt:lpstr>מצגת של PowerPoint‏</vt:lpstr>
      <vt:lpstr>Identity Management</vt:lpstr>
      <vt:lpstr>מצגת של PowerPoint‏</vt:lpstr>
      <vt:lpstr>DAO Organizations</vt:lpstr>
      <vt:lpstr>DAO Organizations</vt:lpstr>
      <vt:lpstr>Challenges – DAO</vt:lpstr>
      <vt:lpstr>Smart contracts Simple to complex</vt:lpstr>
      <vt:lpstr>Community</vt:lpstr>
      <vt:lpstr>Hyperledger</vt:lpstr>
      <vt:lpstr>Hyperledger Projects</vt:lpstr>
      <vt:lpstr>Ethereum Alliance</vt:lpstr>
      <vt:lpstr>Ethereum Tools</vt:lpstr>
      <vt:lpstr>It’s early stages yet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Shauls</dc:creator>
  <cp:lastModifiedBy>Shauls</cp:lastModifiedBy>
  <cp:revision>347</cp:revision>
  <dcterms:created xsi:type="dcterms:W3CDTF">2018-02-28T19:21:48Z</dcterms:created>
  <dcterms:modified xsi:type="dcterms:W3CDTF">2018-06-05T08:59:23Z</dcterms:modified>
</cp:coreProperties>
</file>